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0"/>
    <p:sldId id="257" r:id="rId31"/>
    <p:sldId id="258" r:id="rId32"/>
    <p:sldId id="259" r:id="rId33"/>
    <p:sldId id="260" r:id="rId34"/>
    <p:sldId id="261" r:id="rId35"/>
    <p:sldId id="262" r:id="rId36"/>
    <p:sldId id="263" r:id="rId37"/>
    <p:sldId id="264" r:id="rId38"/>
    <p:sldId id="265" r:id="rId39"/>
    <p:sldId id="266" r:id="rId40"/>
    <p:sldId id="267" r:id="rId41"/>
    <p:sldId id="268" r:id="rId42"/>
    <p:sldId id="269" r:id="rId43"/>
    <p:sldId id="270" r:id="rId44"/>
    <p:sldId id="271" r:id="rId45"/>
    <p:sldId id="272" r:id="rId46"/>
    <p:sldId id="273" r:id="rId47"/>
    <p:sldId id="274" r:id="rId48"/>
    <p:sldId id="275" r:id="rId49"/>
    <p:sldId id="276" r:id="rId50"/>
    <p:sldId id="277" r:id="rId51"/>
    <p:sldId id="278" r:id="rId52"/>
    <p:sldId id="279" r:id="rId53"/>
  </p:sldIdLst>
  <p:sldSz cx="18288000" cy="10287000"/>
  <p:notesSz cx="6858000" cy="9144000"/>
  <p:embeddedFontLst>
    <p:embeddedFont>
      <p:font typeface="Glacial Indifference" charset="1" panose="00000000000000000000"/>
      <p:regular r:id="rId6"/>
    </p:embeddedFont>
    <p:embeddedFont>
      <p:font typeface="Glacial Indifference Bold" charset="1" panose="00000800000000000000"/>
      <p:regular r:id="rId7"/>
    </p:embeddedFont>
    <p:embeddedFont>
      <p:font typeface="Glacial Indifference Italics" charset="1" panose="00000000000000000000"/>
      <p:regular r:id="rId8"/>
    </p:embeddedFont>
    <p:embeddedFont>
      <p:font typeface="Glacial Indifference Bold Italics" charset="1" panose="00000800000000000000"/>
      <p:regular r:id="rId9"/>
    </p:embeddedFont>
    <p:embeddedFont>
      <p:font typeface="Arimo" charset="1" panose="020B0604020202020204"/>
      <p:regular r:id="rId10"/>
    </p:embeddedFont>
    <p:embeddedFont>
      <p:font typeface="Arimo Bold" charset="1" panose="020B0704020202020204"/>
      <p:regular r:id="rId11"/>
    </p:embeddedFont>
    <p:embeddedFont>
      <p:font typeface="Arimo Italics" charset="1" panose="020B0604020202090204"/>
      <p:regular r:id="rId12"/>
    </p:embeddedFont>
    <p:embeddedFont>
      <p:font typeface="Arimo Bold Italics" charset="1" panose="020B0704020202090204"/>
      <p:regular r:id="rId13"/>
    </p:embeddedFont>
    <p:embeddedFont>
      <p:font typeface="Garamond" charset="1" panose="02020404030301010803"/>
      <p:regular r:id="rId14"/>
    </p:embeddedFont>
    <p:embeddedFont>
      <p:font typeface="Garamond Bold" charset="1" panose="02020804030307010803"/>
      <p:regular r:id="rId15"/>
    </p:embeddedFont>
    <p:embeddedFont>
      <p:font typeface="Garamond Italics" charset="1" panose="02020404030301010803"/>
      <p:regular r:id="rId16"/>
    </p:embeddedFont>
    <p:embeddedFont>
      <p:font typeface="Garamond Bold Italics" charset="1" panose="02020804030301090803"/>
      <p:regular r:id="rId17"/>
    </p:embeddedFont>
    <p:embeddedFont>
      <p:font typeface="Canva Sans" charset="1" panose="020B0503030501040103"/>
      <p:regular r:id="rId18"/>
    </p:embeddedFont>
    <p:embeddedFont>
      <p:font typeface="Canva Sans Bold" charset="1" panose="020B0803030501040103"/>
      <p:regular r:id="rId19"/>
    </p:embeddedFont>
    <p:embeddedFont>
      <p:font typeface="Canva Sans Italics" charset="1" panose="020B0503030501040103"/>
      <p:regular r:id="rId20"/>
    </p:embeddedFont>
    <p:embeddedFont>
      <p:font typeface="Canva Sans Bold Italics" charset="1" panose="020B0803030501040103"/>
      <p:regular r:id="rId21"/>
    </p:embeddedFont>
    <p:embeddedFont>
      <p:font typeface="Canva Sans Medium" charset="1" panose="020B0603030501040103"/>
      <p:regular r:id="rId22"/>
    </p:embeddedFont>
    <p:embeddedFont>
      <p:font typeface="Canva Sans Medium Italics" charset="1" panose="020B0603030501040103"/>
      <p:regular r:id="rId23"/>
    </p:embeddedFont>
    <p:embeddedFont>
      <p:font typeface="Telegraf" charset="1" panose="00000500000000000000"/>
      <p:regular r:id="rId24"/>
    </p:embeddedFont>
    <p:embeddedFont>
      <p:font typeface="Telegraf Bold" charset="1" panose="00000800000000000000"/>
      <p:regular r:id="rId25"/>
    </p:embeddedFont>
    <p:embeddedFont>
      <p:font typeface="Telegraf Extra-Light" charset="1" panose="00000300000000000000"/>
      <p:regular r:id="rId26"/>
    </p:embeddedFont>
    <p:embeddedFont>
      <p:font typeface="Telegraf Medium" charset="1" panose="00000600000000000000"/>
      <p:regular r:id="rId27"/>
    </p:embeddedFont>
    <p:embeddedFont>
      <p:font typeface="Telegraf Ultra-Bold" charset="1" panose="00000900000000000000"/>
      <p:regular r:id="rId28"/>
    </p:embeddedFont>
    <p:embeddedFont>
      <p:font typeface="Telegraf Heavy" charset="1" panose="00000A00000000000000"/>
      <p:regular r:id="rId2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slides/slide1.xml" Type="http://schemas.openxmlformats.org/officeDocument/2006/relationships/slide"/><Relationship Id="rId31" Target="slides/slide2.xml" Type="http://schemas.openxmlformats.org/officeDocument/2006/relationships/slide"/><Relationship Id="rId32" Target="slides/slide3.xml" Type="http://schemas.openxmlformats.org/officeDocument/2006/relationships/slide"/><Relationship Id="rId33" Target="slides/slide4.xml" Type="http://schemas.openxmlformats.org/officeDocument/2006/relationships/slide"/><Relationship Id="rId34" Target="slides/slide5.xml" Type="http://schemas.openxmlformats.org/officeDocument/2006/relationships/slide"/><Relationship Id="rId35" Target="slides/slide6.xml" Type="http://schemas.openxmlformats.org/officeDocument/2006/relationships/slide"/><Relationship Id="rId36" Target="slides/slide7.xml" Type="http://schemas.openxmlformats.org/officeDocument/2006/relationships/slide"/><Relationship Id="rId37" Target="slides/slide8.xml" Type="http://schemas.openxmlformats.org/officeDocument/2006/relationships/slide"/><Relationship Id="rId38" Target="slides/slide9.xml" Type="http://schemas.openxmlformats.org/officeDocument/2006/relationships/slide"/><Relationship Id="rId39" Target="slides/slide10.xml" Type="http://schemas.openxmlformats.org/officeDocument/2006/relationships/slide"/><Relationship Id="rId4" Target="theme/theme1.xml" Type="http://schemas.openxmlformats.org/officeDocument/2006/relationships/theme"/><Relationship Id="rId40" Target="slides/slide11.xml" Type="http://schemas.openxmlformats.org/officeDocument/2006/relationships/slide"/><Relationship Id="rId41" Target="slides/slide12.xml" Type="http://schemas.openxmlformats.org/officeDocument/2006/relationships/slide"/><Relationship Id="rId42" Target="slides/slide13.xml" Type="http://schemas.openxmlformats.org/officeDocument/2006/relationships/slide"/><Relationship Id="rId43" Target="slides/slide14.xml" Type="http://schemas.openxmlformats.org/officeDocument/2006/relationships/slide"/><Relationship Id="rId44" Target="slides/slide15.xml" Type="http://schemas.openxmlformats.org/officeDocument/2006/relationships/slide"/><Relationship Id="rId45" Target="slides/slide16.xml" Type="http://schemas.openxmlformats.org/officeDocument/2006/relationships/slide"/><Relationship Id="rId46" Target="slides/slide17.xml" Type="http://schemas.openxmlformats.org/officeDocument/2006/relationships/slide"/><Relationship Id="rId47" Target="slides/slide18.xml" Type="http://schemas.openxmlformats.org/officeDocument/2006/relationships/slide"/><Relationship Id="rId48" Target="slides/slide19.xml" Type="http://schemas.openxmlformats.org/officeDocument/2006/relationships/slide"/><Relationship Id="rId49" Target="slides/slide20.xml" Type="http://schemas.openxmlformats.org/officeDocument/2006/relationships/slide"/><Relationship Id="rId5" Target="tableStyles.xml" Type="http://schemas.openxmlformats.org/officeDocument/2006/relationships/tableStyles"/><Relationship Id="rId50" Target="slides/slide21.xml" Type="http://schemas.openxmlformats.org/officeDocument/2006/relationships/slide"/><Relationship Id="rId51" Target="slides/slide22.xml" Type="http://schemas.openxmlformats.org/officeDocument/2006/relationships/slide"/><Relationship Id="rId52" Target="slides/slide23.xml" Type="http://schemas.openxmlformats.org/officeDocument/2006/relationships/slide"/><Relationship Id="rId53" Target="slides/slide24.xml" Type="http://schemas.openxmlformats.org/officeDocument/2006/relationships/slide"/><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 Id="rId3" Target="../media/image24.svg" Type="http://schemas.openxmlformats.org/officeDocument/2006/relationships/image"/><Relationship Id="rId4" Target="../media/image28.png" Type="http://schemas.openxmlformats.org/officeDocument/2006/relationships/image"/><Relationship Id="rId5" Target="../media/image29.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 Id="rId3" Target="../media/image24.svg" Type="http://schemas.openxmlformats.org/officeDocument/2006/relationships/image"/><Relationship Id="rId4" Target="../media/image30.jpeg" Type="http://schemas.openxmlformats.org/officeDocument/2006/relationships/image"/><Relationship Id="rId5" Target="../media/image31.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 Id="rId3" Target="../media/image24.svg" Type="http://schemas.openxmlformats.org/officeDocument/2006/relationships/image"/><Relationship Id="rId4" Target="../media/image32.jpeg" Type="http://schemas.openxmlformats.org/officeDocument/2006/relationships/image"/><Relationship Id="rId5" Target="../media/image33.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 Id="rId3" Target="../media/image24.svg" Type="http://schemas.openxmlformats.org/officeDocument/2006/relationships/image"/><Relationship Id="rId4" Target="../media/image34.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 Id="rId3" Target="../media/image24.svg" Type="http://schemas.openxmlformats.org/officeDocument/2006/relationships/image"/><Relationship Id="rId4" Target="../media/image35.jpeg" Type="http://schemas.openxmlformats.org/officeDocument/2006/relationships/image"/><Relationship Id="rId5" Target="../media/image36.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 Id="rId3" Target="../media/image24.svg" Type="http://schemas.openxmlformats.org/officeDocument/2006/relationships/image"/><Relationship Id="rId4" Target="../media/image37.jpe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8.jpeg" Type="http://schemas.openxmlformats.org/officeDocument/2006/relationships/image"/><Relationship Id="rId3" Target="../media/image39.jpeg" Type="http://schemas.openxmlformats.org/officeDocument/2006/relationships/image"/><Relationship Id="rId4" Target="../media/image40.png" Type="http://schemas.openxmlformats.org/officeDocument/2006/relationships/image"/><Relationship Id="rId5" Target="../media/image41.sv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 Id="rId3" Target="../media/image24.svg" Type="http://schemas.openxmlformats.org/officeDocument/2006/relationships/image"/><Relationship Id="rId4" Target="../media/image42.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 Id="rId3" Target="../media/image24.svg" Type="http://schemas.openxmlformats.org/officeDocument/2006/relationships/image"/><Relationship Id="rId4" Target="../media/image43.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11.png" Type="http://schemas.openxmlformats.org/officeDocument/2006/relationships/image"/><Relationship Id="rId7" Target="../media/image12.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svg" Type="http://schemas.openxmlformats.org/officeDocument/2006/relationships/image"/><Relationship Id="rId4" Target="../media/image44.jpeg" Type="http://schemas.openxmlformats.org/officeDocument/2006/relationships/image"/><Relationship Id="rId5" Target="../media/image45.png" Type="http://schemas.openxmlformats.org/officeDocument/2006/relationships/image"/><Relationship Id="rId6" Target="../media/image46.sv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svg" Type="http://schemas.openxmlformats.org/officeDocument/2006/relationships/image"/><Relationship Id="rId4" Target="../media/image18.jpeg" Type="http://schemas.openxmlformats.org/officeDocument/2006/relationships/image"/><Relationship Id="rId5" Target="../media/image19.png" Type="http://schemas.openxmlformats.org/officeDocument/2006/relationships/image"/><Relationship Id="rId6" Target="../media/image20.sv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jpeg" Type="http://schemas.openxmlformats.org/officeDocument/2006/relationships/image"/><Relationship Id="rId3" Target="../media/image19.png" Type="http://schemas.openxmlformats.org/officeDocument/2006/relationships/image"/><Relationship Id="rId4" Target="../media/image20.svg" Type="http://schemas.openxmlformats.org/officeDocument/2006/relationships/image"/><Relationship Id="rId5" Target="../media/image21.png" Type="http://schemas.openxmlformats.org/officeDocument/2006/relationships/image"/><Relationship Id="rId6" Target="../media/image22.sv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jpeg" Type="http://schemas.openxmlformats.org/officeDocument/2006/relationships/image"/><Relationship Id="rId3" Target="../media/image19.png" Type="http://schemas.openxmlformats.org/officeDocument/2006/relationships/image"/><Relationship Id="rId4" Target="../media/image20.svg" Type="http://schemas.openxmlformats.org/officeDocument/2006/relationships/image"/><Relationship Id="rId5" Target="../media/image21.png" Type="http://schemas.openxmlformats.org/officeDocument/2006/relationships/image"/><Relationship Id="rId6" Target="../media/image22.sv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7.png" Type="http://schemas.openxmlformats.org/officeDocument/2006/relationships/image"/><Relationship Id="rId3" Target="../media/image48.svg" Type="http://schemas.openxmlformats.org/officeDocument/2006/relationships/image"/><Relationship Id="rId4" Target="../media/image45.png" Type="http://schemas.openxmlformats.org/officeDocument/2006/relationships/image"/><Relationship Id="rId5" Target="../media/image46.svg" Type="http://schemas.openxmlformats.org/officeDocument/2006/relationships/image"/><Relationship Id="rId6" Target="../media/image49.png" Type="http://schemas.openxmlformats.org/officeDocument/2006/relationships/image"/><Relationship Id="rId7" Target="../media/image50.svg" Type="http://schemas.openxmlformats.org/officeDocument/2006/relationships/image"/><Relationship Id="rId8" Target="../media/image51.png" Type="http://schemas.openxmlformats.org/officeDocument/2006/relationships/image"/><Relationship Id="rId9" Target="../media/image52.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11.png" Type="http://schemas.openxmlformats.org/officeDocument/2006/relationships/image"/><Relationship Id="rId7" Target="../media/image12.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jpeg" Type="http://schemas.openxmlformats.org/officeDocument/2006/relationships/image"/><Relationship Id="rId3" Target="../media/image14.png" Type="http://schemas.openxmlformats.org/officeDocument/2006/relationships/image"/><Relationship Id="rId4" Target="../media/image15.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11.png" Type="http://schemas.openxmlformats.org/officeDocument/2006/relationships/image"/><Relationship Id="rId7" Target="../media/image12.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jpeg" Type="http://schemas.openxmlformats.org/officeDocument/2006/relationships/image"/><Relationship Id="rId3" Target="../media/image17.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jpeg" Type="http://schemas.openxmlformats.org/officeDocument/2006/relationships/image"/><Relationship Id="rId3" Target="../media/image19.png" Type="http://schemas.openxmlformats.org/officeDocument/2006/relationships/image"/><Relationship Id="rId4" Target="../media/image20.svg" Type="http://schemas.openxmlformats.org/officeDocument/2006/relationships/image"/><Relationship Id="rId5" Target="../media/image21.png" Type="http://schemas.openxmlformats.org/officeDocument/2006/relationships/image"/><Relationship Id="rId6" Target="../media/image22.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 Id="rId3" Target="../media/image24.svg" Type="http://schemas.openxmlformats.org/officeDocument/2006/relationships/image"/><Relationship Id="rId4" Target="../media/image25.png" Type="http://schemas.openxmlformats.org/officeDocument/2006/relationships/image"/><Relationship Id="rId5" Target="../media/image26.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 Id="rId3" Target="../media/image24.svg" Type="http://schemas.openxmlformats.org/officeDocument/2006/relationships/image"/><Relationship Id="rId4" Target="../media/image27.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242526"/>
        </a:solidFill>
      </p:bgPr>
    </p:bg>
    <p:spTree>
      <p:nvGrpSpPr>
        <p:cNvPr id="1" name=""/>
        <p:cNvGrpSpPr/>
        <p:nvPr/>
      </p:nvGrpSpPr>
      <p:grpSpPr>
        <a:xfrm>
          <a:off x="0" y="0"/>
          <a:ext cx="0" cy="0"/>
          <a:chOff x="0" y="0"/>
          <a:chExt cx="0" cy="0"/>
        </a:xfrm>
      </p:grpSpPr>
      <p:sp>
        <p:nvSpPr>
          <p:cNvPr name="TextBox 2" id="2"/>
          <p:cNvSpPr txBox="true"/>
          <p:nvPr/>
        </p:nvSpPr>
        <p:spPr>
          <a:xfrm rot="0">
            <a:off x="1028700" y="638175"/>
            <a:ext cx="9317863" cy="1316147"/>
          </a:xfrm>
          <a:prstGeom prst="rect">
            <a:avLst/>
          </a:prstGeom>
        </p:spPr>
        <p:txBody>
          <a:bodyPr anchor="t" rtlCol="false" tIns="0" lIns="0" bIns="0" rIns="0">
            <a:spAutoFit/>
          </a:bodyPr>
          <a:lstStyle/>
          <a:p>
            <a:pPr>
              <a:lnSpc>
                <a:spcPts val="10783"/>
              </a:lnSpc>
              <a:spcBef>
                <a:spcPct val="0"/>
              </a:spcBef>
            </a:pPr>
            <a:r>
              <a:rPr lang="en-US" sz="7702">
                <a:solidFill>
                  <a:srgbClr val="FAF9F4"/>
                </a:solidFill>
                <a:latin typeface="Garamond Italics"/>
              </a:rPr>
              <a:t>miRNA therapy for CRC:</a:t>
            </a:r>
          </a:p>
        </p:txBody>
      </p:sp>
      <p:sp>
        <p:nvSpPr>
          <p:cNvPr name="Freeform 3" id="3"/>
          <p:cNvSpPr/>
          <p:nvPr/>
        </p:nvSpPr>
        <p:spPr>
          <a:xfrm flipH="false" flipV="false" rot="0">
            <a:off x="11867391" y="-427866"/>
            <a:ext cx="8189467" cy="7698099"/>
          </a:xfrm>
          <a:custGeom>
            <a:avLst/>
            <a:gdLst/>
            <a:ahLst/>
            <a:cxnLst/>
            <a:rect r="r" b="b" t="t" l="l"/>
            <a:pathLst>
              <a:path h="7698099" w="8189467">
                <a:moveTo>
                  <a:pt x="0" y="0"/>
                </a:moveTo>
                <a:lnTo>
                  <a:pt x="8189467" y="0"/>
                </a:lnTo>
                <a:lnTo>
                  <a:pt x="8189467" y="7698099"/>
                </a:lnTo>
                <a:lnTo>
                  <a:pt x="0" y="769809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1028700" y="1924663"/>
            <a:ext cx="11227335" cy="3968511"/>
          </a:xfrm>
          <a:prstGeom prst="rect">
            <a:avLst/>
          </a:prstGeom>
        </p:spPr>
        <p:txBody>
          <a:bodyPr anchor="t" rtlCol="false" tIns="0" lIns="0" bIns="0" rIns="0">
            <a:spAutoFit/>
          </a:bodyPr>
          <a:lstStyle/>
          <a:p>
            <a:pPr>
              <a:lnSpc>
                <a:spcPts val="9990"/>
              </a:lnSpc>
            </a:pPr>
            <a:r>
              <a:rPr lang="en-US" sz="9990" spc="-499">
                <a:solidFill>
                  <a:srgbClr val="FAF9F4"/>
                </a:solidFill>
                <a:latin typeface="Telegraf"/>
              </a:rPr>
              <a:t>BACTERIAL PRODUCTION AND DELIVERY</a:t>
            </a:r>
          </a:p>
        </p:txBody>
      </p:sp>
      <p:sp>
        <p:nvSpPr>
          <p:cNvPr name="Freeform 5" id="5"/>
          <p:cNvSpPr/>
          <p:nvPr/>
        </p:nvSpPr>
        <p:spPr>
          <a:xfrm flipH="false" flipV="false" rot="0">
            <a:off x="12256035" y="5809299"/>
            <a:ext cx="2362277" cy="2362277"/>
          </a:xfrm>
          <a:custGeom>
            <a:avLst/>
            <a:gdLst/>
            <a:ahLst/>
            <a:cxnLst/>
            <a:rect r="r" b="b" t="t" l="l"/>
            <a:pathLst>
              <a:path h="2362277" w="2362277">
                <a:moveTo>
                  <a:pt x="0" y="0"/>
                </a:moveTo>
                <a:lnTo>
                  <a:pt x="2362277" y="0"/>
                </a:lnTo>
                <a:lnTo>
                  <a:pt x="2362277" y="2362277"/>
                </a:lnTo>
                <a:lnTo>
                  <a:pt x="0" y="236227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5136202" y="639298"/>
            <a:ext cx="2599592" cy="1952057"/>
          </a:xfrm>
          <a:custGeom>
            <a:avLst/>
            <a:gdLst/>
            <a:ahLst/>
            <a:cxnLst/>
            <a:rect r="r" b="b" t="t" l="l"/>
            <a:pathLst>
              <a:path h="1952057" w="2599592">
                <a:moveTo>
                  <a:pt x="0" y="0"/>
                </a:moveTo>
                <a:lnTo>
                  <a:pt x="2599591" y="0"/>
                </a:lnTo>
                <a:lnTo>
                  <a:pt x="2599591" y="1952057"/>
                </a:lnTo>
                <a:lnTo>
                  <a:pt x="0" y="195205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7" id="7"/>
          <p:cNvSpPr txBox="true"/>
          <p:nvPr/>
        </p:nvSpPr>
        <p:spPr>
          <a:xfrm rot="0">
            <a:off x="11867391" y="8442960"/>
            <a:ext cx="5415227" cy="815257"/>
          </a:xfrm>
          <a:prstGeom prst="rect">
            <a:avLst/>
          </a:prstGeom>
        </p:spPr>
        <p:txBody>
          <a:bodyPr anchor="t" rtlCol="false" tIns="0" lIns="0" bIns="0" rIns="0">
            <a:spAutoFit/>
          </a:bodyPr>
          <a:lstStyle/>
          <a:p>
            <a:pPr algn="r">
              <a:lnSpc>
                <a:spcPts val="3359"/>
              </a:lnSpc>
            </a:pPr>
            <a:r>
              <a:rPr lang="en-US" sz="2400" spc="-120">
                <a:solidFill>
                  <a:srgbClr val="FAF9F4"/>
                </a:solidFill>
                <a:latin typeface="Canva Sans Italics"/>
              </a:rPr>
              <a:t>iGEM Club, IITD</a:t>
            </a:r>
          </a:p>
          <a:p>
            <a:pPr algn="r">
              <a:lnSpc>
                <a:spcPts val="3359"/>
              </a:lnSpc>
              <a:spcBef>
                <a:spcPct val="0"/>
              </a:spcBef>
            </a:pPr>
            <a:r>
              <a:rPr lang="en-US" sz="2400" spc="-120">
                <a:solidFill>
                  <a:srgbClr val="FAF9F4"/>
                </a:solidFill>
                <a:latin typeface="Canva Sans"/>
              </a:rPr>
              <a:t>2024</a:t>
            </a:r>
          </a:p>
        </p:txBody>
      </p:sp>
      <p:sp>
        <p:nvSpPr>
          <p:cNvPr name="TextBox 8" id="8"/>
          <p:cNvSpPr txBox="true"/>
          <p:nvPr/>
        </p:nvSpPr>
        <p:spPr>
          <a:xfrm rot="0">
            <a:off x="306970" y="9684241"/>
            <a:ext cx="83489" cy="449364"/>
          </a:xfrm>
          <a:prstGeom prst="rect">
            <a:avLst/>
          </a:prstGeom>
        </p:spPr>
        <p:txBody>
          <a:bodyPr anchor="t" rtlCol="false" tIns="0" lIns="0" bIns="0" rIns="0">
            <a:spAutoFit/>
          </a:bodyPr>
          <a:lstStyle/>
          <a:p>
            <a:pPr algn="ctr">
              <a:lnSpc>
                <a:spcPts val="3706"/>
              </a:lnSpc>
              <a:spcBef>
                <a:spcPct val="0"/>
              </a:spcBef>
            </a:pPr>
            <a:r>
              <a:rPr lang="en-US" sz="2288">
                <a:solidFill>
                  <a:srgbClr val="FAF9F4"/>
                </a:solidFill>
                <a:latin typeface="Glacial Indifference"/>
              </a:rPr>
              <a:t>1</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EBE8DA"/>
        </a:solidFill>
      </p:bgPr>
    </p:bg>
    <p:spTree>
      <p:nvGrpSpPr>
        <p:cNvPr id="1" name=""/>
        <p:cNvGrpSpPr/>
        <p:nvPr/>
      </p:nvGrpSpPr>
      <p:grpSpPr>
        <a:xfrm>
          <a:off x="0" y="0"/>
          <a:ext cx="0" cy="0"/>
          <a:chOff x="0" y="0"/>
          <a:chExt cx="0" cy="0"/>
        </a:xfrm>
      </p:grpSpPr>
      <p:grpSp>
        <p:nvGrpSpPr>
          <p:cNvPr name="Group 2" id="2"/>
          <p:cNvGrpSpPr/>
          <p:nvPr/>
        </p:nvGrpSpPr>
        <p:grpSpPr>
          <a:xfrm rot="0">
            <a:off x="1350496" y="700623"/>
            <a:ext cx="14931480" cy="8860954"/>
            <a:chOff x="0" y="0"/>
            <a:chExt cx="3932571" cy="2333749"/>
          </a:xfrm>
        </p:grpSpPr>
        <p:sp>
          <p:nvSpPr>
            <p:cNvPr name="Freeform 3" id="3"/>
            <p:cNvSpPr/>
            <p:nvPr/>
          </p:nvSpPr>
          <p:spPr>
            <a:xfrm flipH="false" flipV="false" rot="0">
              <a:off x="0" y="0"/>
              <a:ext cx="3932571" cy="2333749"/>
            </a:xfrm>
            <a:custGeom>
              <a:avLst/>
              <a:gdLst/>
              <a:ahLst/>
              <a:cxnLst/>
              <a:rect r="r" b="b" t="t" l="l"/>
              <a:pathLst>
                <a:path h="2333749" w="3932571">
                  <a:moveTo>
                    <a:pt x="0" y="0"/>
                  </a:moveTo>
                  <a:lnTo>
                    <a:pt x="3932571" y="0"/>
                  </a:lnTo>
                  <a:lnTo>
                    <a:pt x="3932571" y="2333749"/>
                  </a:lnTo>
                  <a:lnTo>
                    <a:pt x="0" y="2333749"/>
                  </a:lnTo>
                  <a:close/>
                </a:path>
              </a:pathLst>
            </a:custGeom>
            <a:solidFill>
              <a:srgbClr val="FFFFFF"/>
            </a:solidFill>
            <a:ln w="76200" cap="sq">
              <a:solidFill>
                <a:srgbClr val="000000"/>
              </a:solidFill>
              <a:prstDash val="solid"/>
              <a:miter/>
            </a:ln>
          </p:spPr>
        </p:sp>
        <p:sp>
          <p:nvSpPr>
            <p:cNvPr name="TextBox 4" id="4"/>
            <p:cNvSpPr txBox="true"/>
            <p:nvPr/>
          </p:nvSpPr>
          <p:spPr>
            <a:xfrm>
              <a:off x="0" y="-66675"/>
              <a:ext cx="3932571" cy="2400424"/>
            </a:xfrm>
            <a:prstGeom prst="rect">
              <a:avLst/>
            </a:prstGeom>
          </p:spPr>
          <p:txBody>
            <a:bodyPr anchor="ctr" rtlCol="false" tIns="50800" lIns="50800" bIns="50800" rIns="50800"/>
            <a:lstStyle/>
            <a:p>
              <a:pPr algn="ctr">
                <a:lnSpc>
                  <a:spcPts val="2572"/>
                </a:lnSpc>
              </a:pPr>
            </a:p>
          </p:txBody>
        </p:sp>
      </p:grpSp>
      <p:grpSp>
        <p:nvGrpSpPr>
          <p:cNvPr name="Group 5" id="5"/>
          <p:cNvGrpSpPr/>
          <p:nvPr/>
        </p:nvGrpSpPr>
        <p:grpSpPr>
          <a:xfrm rot="0">
            <a:off x="15419135" y="700623"/>
            <a:ext cx="1556280" cy="8584700"/>
            <a:chOff x="0" y="0"/>
            <a:chExt cx="2075040" cy="11446267"/>
          </a:xfrm>
        </p:grpSpPr>
        <p:grpSp>
          <p:nvGrpSpPr>
            <p:cNvPr name="Group 6" id="6"/>
            <p:cNvGrpSpPr/>
            <p:nvPr/>
          </p:nvGrpSpPr>
          <p:grpSpPr>
            <a:xfrm rot="0">
              <a:off x="0" y="6824630"/>
              <a:ext cx="2075040" cy="2310819"/>
              <a:chOff x="0" y="0"/>
              <a:chExt cx="489207" cy="544793"/>
            </a:xfrm>
          </p:grpSpPr>
          <p:sp>
            <p:nvSpPr>
              <p:cNvPr name="Freeform 7" id="7"/>
              <p:cNvSpPr/>
              <p:nvPr/>
            </p:nvSpPr>
            <p:spPr>
              <a:xfrm flipH="false" flipV="false" rot="0">
                <a:off x="0" y="0"/>
                <a:ext cx="489207" cy="544793"/>
              </a:xfrm>
              <a:custGeom>
                <a:avLst/>
                <a:gdLst/>
                <a:ahLst/>
                <a:cxnLst/>
                <a:rect r="r" b="b" t="t" l="l"/>
                <a:pathLst>
                  <a:path h="544793" w="489207">
                    <a:moveTo>
                      <a:pt x="0" y="0"/>
                    </a:moveTo>
                    <a:lnTo>
                      <a:pt x="489207" y="0"/>
                    </a:lnTo>
                    <a:lnTo>
                      <a:pt x="489207" y="544793"/>
                    </a:lnTo>
                    <a:lnTo>
                      <a:pt x="0" y="544793"/>
                    </a:lnTo>
                    <a:close/>
                  </a:path>
                </a:pathLst>
              </a:custGeom>
              <a:solidFill>
                <a:srgbClr val="6C977A"/>
              </a:solidFill>
              <a:ln w="38100" cap="sq">
                <a:solidFill>
                  <a:srgbClr val="000000"/>
                </a:solidFill>
                <a:prstDash val="solid"/>
                <a:miter/>
              </a:ln>
            </p:spPr>
          </p:sp>
          <p:sp>
            <p:nvSpPr>
              <p:cNvPr name="TextBox 8" id="8"/>
              <p:cNvSpPr txBox="true"/>
              <p:nvPr/>
            </p:nvSpPr>
            <p:spPr>
              <a:xfrm>
                <a:off x="0" y="-66675"/>
                <a:ext cx="489207" cy="611468"/>
              </a:xfrm>
              <a:prstGeom prst="rect">
                <a:avLst/>
              </a:prstGeom>
            </p:spPr>
            <p:txBody>
              <a:bodyPr anchor="ctr" rtlCol="false" tIns="50800" lIns="50800" bIns="50800" rIns="50800"/>
              <a:lstStyle/>
              <a:p>
                <a:pPr algn="ctr">
                  <a:lnSpc>
                    <a:spcPts val="2572"/>
                  </a:lnSpc>
                </a:pPr>
              </a:p>
            </p:txBody>
          </p:sp>
        </p:grpSp>
        <p:grpSp>
          <p:nvGrpSpPr>
            <p:cNvPr name="Group 9" id="9"/>
            <p:cNvGrpSpPr/>
            <p:nvPr/>
          </p:nvGrpSpPr>
          <p:grpSpPr>
            <a:xfrm rot="0">
              <a:off x="0" y="4556847"/>
              <a:ext cx="2075040" cy="2310819"/>
              <a:chOff x="0" y="0"/>
              <a:chExt cx="489207" cy="544793"/>
            </a:xfrm>
          </p:grpSpPr>
          <p:sp>
            <p:nvSpPr>
              <p:cNvPr name="Freeform 10" id="10"/>
              <p:cNvSpPr/>
              <p:nvPr/>
            </p:nvSpPr>
            <p:spPr>
              <a:xfrm flipH="false" flipV="false" rot="0">
                <a:off x="0" y="0"/>
                <a:ext cx="489207" cy="544793"/>
              </a:xfrm>
              <a:custGeom>
                <a:avLst/>
                <a:gdLst/>
                <a:ahLst/>
                <a:cxnLst/>
                <a:rect r="r" b="b" t="t" l="l"/>
                <a:pathLst>
                  <a:path h="544793" w="489207">
                    <a:moveTo>
                      <a:pt x="0" y="0"/>
                    </a:moveTo>
                    <a:lnTo>
                      <a:pt x="489207" y="0"/>
                    </a:lnTo>
                    <a:lnTo>
                      <a:pt x="489207" y="544793"/>
                    </a:lnTo>
                    <a:lnTo>
                      <a:pt x="0" y="544793"/>
                    </a:lnTo>
                    <a:close/>
                  </a:path>
                </a:pathLst>
              </a:custGeom>
              <a:solidFill>
                <a:srgbClr val="578466"/>
              </a:solidFill>
              <a:ln w="38100" cap="sq">
                <a:solidFill>
                  <a:srgbClr val="000000"/>
                </a:solidFill>
                <a:prstDash val="solid"/>
                <a:miter/>
              </a:ln>
            </p:spPr>
          </p:sp>
          <p:sp>
            <p:nvSpPr>
              <p:cNvPr name="TextBox 11" id="11"/>
              <p:cNvSpPr txBox="true"/>
              <p:nvPr/>
            </p:nvSpPr>
            <p:spPr>
              <a:xfrm>
                <a:off x="0" y="-66675"/>
                <a:ext cx="489207" cy="611468"/>
              </a:xfrm>
              <a:prstGeom prst="rect">
                <a:avLst/>
              </a:prstGeom>
            </p:spPr>
            <p:txBody>
              <a:bodyPr anchor="ctr" rtlCol="false" tIns="50800" lIns="50800" bIns="50800" rIns="50800"/>
              <a:lstStyle/>
              <a:p>
                <a:pPr algn="ctr">
                  <a:lnSpc>
                    <a:spcPts val="2572"/>
                  </a:lnSpc>
                </a:pPr>
              </a:p>
            </p:txBody>
          </p:sp>
        </p:grpSp>
        <p:grpSp>
          <p:nvGrpSpPr>
            <p:cNvPr name="Group 12" id="12"/>
            <p:cNvGrpSpPr/>
            <p:nvPr/>
          </p:nvGrpSpPr>
          <p:grpSpPr>
            <a:xfrm rot="0">
              <a:off x="0" y="2267783"/>
              <a:ext cx="2075040" cy="2310819"/>
              <a:chOff x="0" y="0"/>
              <a:chExt cx="489207" cy="544793"/>
            </a:xfrm>
          </p:grpSpPr>
          <p:sp>
            <p:nvSpPr>
              <p:cNvPr name="Freeform 13" id="13"/>
              <p:cNvSpPr/>
              <p:nvPr/>
            </p:nvSpPr>
            <p:spPr>
              <a:xfrm flipH="false" flipV="false" rot="0">
                <a:off x="0" y="0"/>
                <a:ext cx="489207" cy="544793"/>
              </a:xfrm>
              <a:custGeom>
                <a:avLst/>
                <a:gdLst/>
                <a:ahLst/>
                <a:cxnLst/>
                <a:rect r="r" b="b" t="t" l="l"/>
                <a:pathLst>
                  <a:path h="544793" w="489207">
                    <a:moveTo>
                      <a:pt x="0" y="0"/>
                    </a:moveTo>
                    <a:lnTo>
                      <a:pt x="489207" y="0"/>
                    </a:lnTo>
                    <a:lnTo>
                      <a:pt x="489207" y="544793"/>
                    </a:lnTo>
                    <a:lnTo>
                      <a:pt x="0" y="544793"/>
                    </a:lnTo>
                    <a:close/>
                  </a:path>
                </a:pathLst>
              </a:custGeom>
              <a:solidFill>
                <a:srgbClr val="2B5520"/>
              </a:solidFill>
              <a:ln w="38100" cap="sq">
                <a:solidFill>
                  <a:srgbClr val="000000"/>
                </a:solidFill>
                <a:prstDash val="solid"/>
                <a:miter/>
              </a:ln>
            </p:spPr>
          </p:sp>
          <p:sp>
            <p:nvSpPr>
              <p:cNvPr name="TextBox 14" id="14"/>
              <p:cNvSpPr txBox="true"/>
              <p:nvPr/>
            </p:nvSpPr>
            <p:spPr>
              <a:xfrm>
                <a:off x="0" y="-66675"/>
                <a:ext cx="489207" cy="611468"/>
              </a:xfrm>
              <a:prstGeom prst="rect">
                <a:avLst/>
              </a:prstGeom>
            </p:spPr>
            <p:txBody>
              <a:bodyPr anchor="ctr" rtlCol="false" tIns="50800" lIns="50800" bIns="50800" rIns="50800"/>
              <a:lstStyle/>
              <a:p>
                <a:pPr algn="ctr">
                  <a:lnSpc>
                    <a:spcPts val="2572"/>
                  </a:lnSpc>
                </a:pPr>
              </a:p>
            </p:txBody>
          </p:sp>
        </p:grpSp>
        <p:grpSp>
          <p:nvGrpSpPr>
            <p:cNvPr name="Group 15" id="15"/>
            <p:cNvGrpSpPr/>
            <p:nvPr/>
          </p:nvGrpSpPr>
          <p:grpSpPr>
            <a:xfrm rot="0">
              <a:off x="0" y="0"/>
              <a:ext cx="2075040" cy="2310819"/>
              <a:chOff x="0" y="0"/>
              <a:chExt cx="489207" cy="544793"/>
            </a:xfrm>
          </p:grpSpPr>
          <p:sp>
            <p:nvSpPr>
              <p:cNvPr name="Freeform 16" id="16"/>
              <p:cNvSpPr/>
              <p:nvPr/>
            </p:nvSpPr>
            <p:spPr>
              <a:xfrm flipH="false" flipV="false" rot="0">
                <a:off x="0" y="0"/>
                <a:ext cx="489207" cy="544793"/>
              </a:xfrm>
              <a:custGeom>
                <a:avLst/>
                <a:gdLst/>
                <a:ahLst/>
                <a:cxnLst/>
                <a:rect r="r" b="b" t="t" l="l"/>
                <a:pathLst>
                  <a:path h="544793" w="489207">
                    <a:moveTo>
                      <a:pt x="0" y="0"/>
                    </a:moveTo>
                    <a:lnTo>
                      <a:pt x="489207" y="0"/>
                    </a:lnTo>
                    <a:lnTo>
                      <a:pt x="489207" y="544793"/>
                    </a:lnTo>
                    <a:lnTo>
                      <a:pt x="0" y="544793"/>
                    </a:lnTo>
                    <a:close/>
                  </a:path>
                </a:pathLst>
              </a:custGeom>
              <a:solidFill>
                <a:srgbClr val="243F26"/>
              </a:solidFill>
              <a:ln w="38100" cap="sq">
                <a:solidFill>
                  <a:srgbClr val="000000"/>
                </a:solidFill>
                <a:prstDash val="solid"/>
                <a:miter/>
              </a:ln>
            </p:spPr>
          </p:sp>
          <p:sp>
            <p:nvSpPr>
              <p:cNvPr name="TextBox 17" id="17"/>
              <p:cNvSpPr txBox="true"/>
              <p:nvPr/>
            </p:nvSpPr>
            <p:spPr>
              <a:xfrm>
                <a:off x="0" y="-66675"/>
                <a:ext cx="489207" cy="611468"/>
              </a:xfrm>
              <a:prstGeom prst="rect">
                <a:avLst/>
              </a:prstGeom>
            </p:spPr>
            <p:txBody>
              <a:bodyPr anchor="ctr" rtlCol="false" tIns="50800" lIns="50800" bIns="50800" rIns="50800"/>
              <a:lstStyle/>
              <a:p>
                <a:pPr algn="ctr">
                  <a:lnSpc>
                    <a:spcPts val="2572"/>
                  </a:lnSpc>
                </a:pPr>
              </a:p>
            </p:txBody>
          </p:sp>
        </p:grpSp>
        <p:grpSp>
          <p:nvGrpSpPr>
            <p:cNvPr name="Group 18" id="18"/>
            <p:cNvGrpSpPr/>
            <p:nvPr/>
          </p:nvGrpSpPr>
          <p:grpSpPr>
            <a:xfrm rot="0">
              <a:off x="1155515" y="6760785"/>
              <a:ext cx="895560" cy="74485"/>
              <a:chOff x="0" y="0"/>
              <a:chExt cx="211135" cy="17560"/>
            </a:xfrm>
          </p:grpSpPr>
          <p:sp>
            <p:nvSpPr>
              <p:cNvPr name="Freeform 19" id="19"/>
              <p:cNvSpPr/>
              <p:nvPr/>
            </p:nvSpPr>
            <p:spPr>
              <a:xfrm flipH="false" flipV="false" rot="0">
                <a:off x="0" y="0"/>
                <a:ext cx="211135" cy="17560"/>
              </a:xfrm>
              <a:custGeom>
                <a:avLst/>
                <a:gdLst/>
                <a:ahLst/>
                <a:cxnLst/>
                <a:rect r="r" b="b" t="t" l="l"/>
                <a:pathLst>
                  <a:path h="17560" w="211135">
                    <a:moveTo>
                      <a:pt x="0" y="0"/>
                    </a:moveTo>
                    <a:lnTo>
                      <a:pt x="211135" y="0"/>
                    </a:lnTo>
                    <a:lnTo>
                      <a:pt x="211135" y="17560"/>
                    </a:lnTo>
                    <a:lnTo>
                      <a:pt x="0" y="17560"/>
                    </a:lnTo>
                    <a:close/>
                  </a:path>
                </a:pathLst>
              </a:custGeom>
              <a:solidFill>
                <a:srgbClr val="000000">
                  <a:alpha val="55686"/>
                </a:srgbClr>
              </a:solidFill>
            </p:spPr>
          </p:sp>
          <p:sp>
            <p:nvSpPr>
              <p:cNvPr name="TextBox 20" id="20"/>
              <p:cNvSpPr txBox="true"/>
              <p:nvPr/>
            </p:nvSpPr>
            <p:spPr>
              <a:xfrm>
                <a:off x="0" y="-66675"/>
                <a:ext cx="211135" cy="84235"/>
              </a:xfrm>
              <a:prstGeom prst="rect">
                <a:avLst/>
              </a:prstGeom>
            </p:spPr>
            <p:txBody>
              <a:bodyPr anchor="ctr" rtlCol="false" tIns="50800" lIns="50800" bIns="50800" rIns="50800"/>
              <a:lstStyle/>
              <a:p>
                <a:pPr algn="ctr">
                  <a:lnSpc>
                    <a:spcPts val="2572"/>
                  </a:lnSpc>
                </a:pPr>
              </a:p>
            </p:txBody>
          </p:sp>
        </p:grpSp>
        <p:sp>
          <p:nvSpPr>
            <p:cNvPr name="TextBox 21" id="21"/>
            <p:cNvSpPr txBox="true"/>
            <p:nvPr/>
          </p:nvSpPr>
          <p:spPr>
            <a:xfrm rot="5400000">
              <a:off x="451025" y="967927"/>
              <a:ext cx="2310819" cy="374965"/>
            </a:xfrm>
            <a:prstGeom prst="rect">
              <a:avLst/>
            </a:prstGeom>
          </p:spPr>
          <p:txBody>
            <a:bodyPr anchor="t" rtlCol="false" tIns="0" lIns="0" bIns="0" rIns="0">
              <a:spAutoFit/>
            </a:bodyPr>
            <a:lstStyle/>
            <a:p>
              <a:pPr algn="ctr">
                <a:lnSpc>
                  <a:spcPts val="2345"/>
                </a:lnSpc>
              </a:pPr>
              <a:r>
                <a:rPr lang="en-US" sz="1675">
                  <a:solidFill>
                    <a:srgbClr val="FFFFFF"/>
                  </a:solidFill>
                  <a:latin typeface="Glacial Indifference Bold Italics"/>
                </a:rPr>
                <a:t>tolA K/O</a:t>
              </a:r>
            </a:p>
          </p:txBody>
        </p:sp>
        <p:sp>
          <p:nvSpPr>
            <p:cNvPr name="TextBox 22" id="22"/>
            <p:cNvSpPr txBox="true"/>
            <p:nvPr/>
          </p:nvSpPr>
          <p:spPr>
            <a:xfrm rot="5400000">
              <a:off x="504373" y="5274526"/>
              <a:ext cx="2203938" cy="768581"/>
            </a:xfrm>
            <a:prstGeom prst="rect">
              <a:avLst/>
            </a:prstGeom>
          </p:spPr>
          <p:txBody>
            <a:bodyPr anchor="t" rtlCol="false" tIns="0" lIns="0" bIns="0" rIns="0">
              <a:spAutoFit/>
            </a:bodyPr>
            <a:lstStyle/>
            <a:p>
              <a:pPr algn="ctr">
                <a:lnSpc>
                  <a:spcPts val="2345"/>
                </a:lnSpc>
              </a:pPr>
              <a:r>
                <a:rPr lang="en-US" sz="1675">
                  <a:solidFill>
                    <a:srgbClr val="FFFFFF"/>
                  </a:solidFill>
                  <a:latin typeface="Glacial Indifference Bold"/>
                </a:rPr>
                <a:t>Recombinant RBP</a:t>
              </a:r>
            </a:p>
          </p:txBody>
        </p:sp>
        <p:sp>
          <p:nvSpPr>
            <p:cNvPr name="TextBox 23" id="23"/>
            <p:cNvSpPr txBox="true"/>
            <p:nvPr/>
          </p:nvSpPr>
          <p:spPr>
            <a:xfrm rot="5400000">
              <a:off x="479018" y="7681348"/>
              <a:ext cx="2310819" cy="768581"/>
            </a:xfrm>
            <a:prstGeom prst="rect">
              <a:avLst/>
            </a:prstGeom>
          </p:spPr>
          <p:txBody>
            <a:bodyPr anchor="t" rtlCol="false" tIns="0" lIns="0" bIns="0" rIns="0">
              <a:spAutoFit/>
            </a:bodyPr>
            <a:lstStyle/>
            <a:p>
              <a:pPr algn="ctr">
                <a:lnSpc>
                  <a:spcPts val="2345"/>
                </a:lnSpc>
              </a:pPr>
              <a:r>
                <a:rPr lang="en-US" sz="1675">
                  <a:solidFill>
                    <a:srgbClr val="FFFFFF"/>
                  </a:solidFill>
                  <a:latin typeface="Glacial Indifference Bold"/>
                </a:rPr>
                <a:t>Surface Nanobodies</a:t>
              </a:r>
            </a:p>
          </p:txBody>
        </p:sp>
        <p:grpSp>
          <p:nvGrpSpPr>
            <p:cNvPr name="Group 24" id="24"/>
            <p:cNvGrpSpPr/>
            <p:nvPr/>
          </p:nvGrpSpPr>
          <p:grpSpPr>
            <a:xfrm rot="0">
              <a:off x="1155515" y="4482362"/>
              <a:ext cx="895560" cy="74485"/>
              <a:chOff x="0" y="0"/>
              <a:chExt cx="211135" cy="17560"/>
            </a:xfrm>
          </p:grpSpPr>
          <p:sp>
            <p:nvSpPr>
              <p:cNvPr name="Freeform 25" id="25"/>
              <p:cNvSpPr/>
              <p:nvPr/>
            </p:nvSpPr>
            <p:spPr>
              <a:xfrm flipH="false" flipV="false" rot="0">
                <a:off x="0" y="0"/>
                <a:ext cx="211135" cy="17560"/>
              </a:xfrm>
              <a:custGeom>
                <a:avLst/>
                <a:gdLst/>
                <a:ahLst/>
                <a:cxnLst/>
                <a:rect r="r" b="b" t="t" l="l"/>
                <a:pathLst>
                  <a:path h="17560" w="211135">
                    <a:moveTo>
                      <a:pt x="0" y="0"/>
                    </a:moveTo>
                    <a:lnTo>
                      <a:pt x="211135" y="0"/>
                    </a:lnTo>
                    <a:lnTo>
                      <a:pt x="211135" y="17560"/>
                    </a:lnTo>
                    <a:lnTo>
                      <a:pt x="0" y="17560"/>
                    </a:lnTo>
                    <a:close/>
                  </a:path>
                </a:pathLst>
              </a:custGeom>
              <a:solidFill>
                <a:srgbClr val="000000">
                  <a:alpha val="55686"/>
                </a:srgbClr>
              </a:solidFill>
            </p:spPr>
          </p:sp>
          <p:sp>
            <p:nvSpPr>
              <p:cNvPr name="TextBox 26" id="26"/>
              <p:cNvSpPr txBox="true"/>
              <p:nvPr/>
            </p:nvSpPr>
            <p:spPr>
              <a:xfrm>
                <a:off x="0" y="-66675"/>
                <a:ext cx="211135" cy="84235"/>
              </a:xfrm>
              <a:prstGeom prst="rect">
                <a:avLst/>
              </a:prstGeom>
            </p:spPr>
            <p:txBody>
              <a:bodyPr anchor="ctr" rtlCol="false" tIns="50800" lIns="50800" bIns="50800" rIns="50800"/>
              <a:lstStyle/>
              <a:p>
                <a:pPr algn="ctr">
                  <a:lnSpc>
                    <a:spcPts val="2572"/>
                  </a:lnSpc>
                </a:pPr>
              </a:p>
            </p:txBody>
          </p:sp>
        </p:grpSp>
        <p:grpSp>
          <p:nvGrpSpPr>
            <p:cNvPr name="Group 27" id="27"/>
            <p:cNvGrpSpPr/>
            <p:nvPr/>
          </p:nvGrpSpPr>
          <p:grpSpPr>
            <a:xfrm rot="0">
              <a:off x="1139558" y="2203938"/>
              <a:ext cx="895560" cy="74485"/>
              <a:chOff x="0" y="0"/>
              <a:chExt cx="211135" cy="17560"/>
            </a:xfrm>
          </p:grpSpPr>
          <p:sp>
            <p:nvSpPr>
              <p:cNvPr name="Freeform 28" id="28"/>
              <p:cNvSpPr/>
              <p:nvPr/>
            </p:nvSpPr>
            <p:spPr>
              <a:xfrm flipH="false" flipV="false" rot="0">
                <a:off x="0" y="0"/>
                <a:ext cx="211135" cy="17560"/>
              </a:xfrm>
              <a:custGeom>
                <a:avLst/>
                <a:gdLst/>
                <a:ahLst/>
                <a:cxnLst/>
                <a:rect r="r" b="b" t="t" l="l"/>
                <a:pathLst>
                  <a:path h="17560" w="211135">
                    <a:moveTo>
                      <a:pt x="0" y="0"/>
                    </a:moveTo>
                    <a:lnTo>
                      <a:pt x="211135" y="0"/>
                    </a:lnTo>
                    <a:lnTo>
                      <a:pt x="211135" y="17560"/>
                    </a:lnTo>
                    <a:lnTo>
                      <a:pt x="0" y="17560"/>
                    </a:lnTo>
                    <a:close/>
                  </a:path>
                </a:pathLst>
              </a:custGeom>
              <a:solidFill>
                <a:srgbClr val="000000">
                  <a:alpha val="55686"/>
                </a:srgbClr>
              </a:solidFill>
            </p:spPr>
          </p:sp>
          <p:sp>
            <p:nvSpPr>
              <p:cNvPr name="TextBox 29" id="29"/>
              <p:cNvSpPr txBox="true"/>
              <p:nvPr/>
            </p:nvSpPr>
            <p:spPr>
              <a:xfrm>
                <a:off x="0" y="-66675"/>
                <a:ext cx="211135" cy="84235"/>
              </a:xfrm>
              <a:prstGeom prst="rect">
                <a:avLst/>
              </a:prstGeom>
            </p:spPr>
            <p:txBody>
              <a:bodyPr anchor="ctr" rtlCol="false" tIns="50800" lIns="50800" bIns="50800" rIns="50800"/>
              <a:lstStyle/>
              <a:p>
                <a:pPr algn="ctr">
                  <a:lnSpc>
                    <a:spcPts val="2572"/>
                  </a:lnSpc>
                </a:pPr>
              </a:p>
            </p:txBody>
          </p:sp>
        </p:grpSp>
        <p:grpSp>
          <p:nvGrpSpPr>
            <p:cNvPr name="Group 30" id="30"/>
            <p:cNvGrpSpPr/>
            <p:nvPr/>
          </p:nvGrpSpPr>
          <p:grpSpPr>
            <a:xfrm rot="0">
              <a:off x="0" y="9135448"/>
              <a:ext cx="2075040" cy="2310819"/>
              <a:chOff x="0" y="0"/>
              <a:chExt cx="489207" cy="544793"/>
            </a:xfrm>
          </p:grpSpPr>
          <p:sp>
            <p:nvSpPr>
              <p:cNvPr name="Freeform 31" id="31"/>
              <p:cNvSpPr/>
              <p:nvPr/>
            </p:nvSpPr>
            <p:spPr>
              <a:xfrm flipH="false" flipV="false" rot="0">
                <a:off x="0" y="0"/>
                <a:ext cx="489207" cy="544793"/>
              </a:xfrm>
              <a:custGeom>
                <a:avLst/>
                <a:gdLst/>
                <a:ahLst/>
                <a:cxnLst/>
                <a:rect r="r" b="b" t="t" l="l"/>
                <a:pathLst>
                  <a:path h="544793" w="489207">
                    <a:moveTo>
                      <a:pt x="0" y="0"/>
                    </a:moveTo>
                    <a:lnTo>
                      <a:pt x="489207" y="0"/>
                    </a:lnTo>
                    <a:lnTo>
                      <a:pt x="489207" y="544793"/>
                    </a:lnTo>
                    <a:lnTo>
                      <a:pt x="0" y="544793"/>
                    </a:lnTo>
                    <a:close/>
                  </a:path>
                </a:pathLst>
              </a:custGeom>
              <a:solidFill>
                <a:srgbClr val="6C977A"/>
              </a:solidFill>
              <a:ln w="38100" cap="sq">
                <a:solidFill>
                  <a:srgbClr val="000000"/>
                </a:solidFill>
                <a:prstDash val="solid"/>
                <a:miter/>
              </a:ln>
            </p:spPr>
          </p:sp>
          <p:sp>
            <p:nvSpPr>
              <p:cNvPr name="TextBox 32" id="32"/>
              <p:cNvSpPr txBox="true"/>
              <p:nvPr/>
            </p:nvSpPr>
            <p:spPr>
              <a:xfrm>
                <a:off x="0" y="-66675"/>
                <a:ext cx="489207" cy="611468"/>
              </a:xfrm>
              <a:prstGeom prst="rect">
                <a:avLst/>
              </a:prstGeom>
            </p:spPr>
            <p:txBody>
              <a:bodyPr anchor="ctr" rtlCol="false" tIns="50800" lIns="50800" bIns="50800" rIns="50800"/>
              <a:lstStyle/>
              <a:p>
                <a:pPr algn="ctr">
                  <a:lnSpc>
                    <a:spcPts val="2572"/>
                  </a:lnSpc>
                </a:pPr>
              </a:p>
            </p:txBody>
          </p:sp>
        </p:grpSp>
        <p:sp>
          <p:nvSpPr>
            <p:cNvPr name="TextBox 33" id="33"/>
            <p:cNvSpPr txBox="true"/>
            <p:nvPr/>
          </p:nvSpPr>
          <p:spPr>
            <a:xfrm rot="5400000">
              <a:off x="450933" y="3292501"/>
              <a:ext cx="2310819" cy="374965"/>
            </a:xfrm>
            <a:prstGeom prst="rect">
              <a:avLst/>
            </a:prstGeom>
          </p:spPr>
          <p:txBody>
            <a:bodyPr anchor="t" rtlCol="false" tIns="0" lIns="0" bIns="0" rIns="0">
              <a:spAutoFit/>
            </a:bodyPr>
            <a:lstStyle/>
            <a:p>
              <a:pPr algn="ctr">
                <a:lnSpc>
                  <a:spcPts val="2345"/>
                </a:lnSpc>
              </a:pPr>
              <a:r>
                <a:rPr lang="en-US" sz="1675">
                  <a:solidFill>
                    <a:srgbClr val="FFFFFF"/>
                  </a:solidFill>
                  <a:latin typeface="Glacial Indifference Bold"/>
                </a:rPr>
                <a:t>miRNA</a:t>
              </a:r>
            </a:p>
          </p:txBody>
        </p:sp>
      </p:grpSp>
      <p:grpSp>
        <p:nvGrpSpPr>
          <p:cNvPr name="Group 34" id="34"/>
          <p:cNvGrpSpPr/>
          <p:nvPr/>
        </p:nvGrpSpPr>
        <p:grpSpPr>
          <a:xfrm rot="0">
            <a:off x="1244600" y="581819"/>
            <a:ext cx="14952675" cy="9123363"/>
            <a:chOff x="0" y="0"/>
            <a:chExt cx="3938153" cy="2402861"/>
          </a:xfrm>
        </p:grpSpPr>
        <p:sp>
          <p:nvSpPr>
            <p:cNvPr name="Freeform 35" id="35"/>
            <p:cNvSpPr/>
            <p:nvPr/>
          </p:nvSpPr>
          <p:spPr>
            <a:xfrm flipH="false" flipV="false" rot="0">
              <a:off x="0" y="0"/>
              <a:ext cx="3938153" cy="2402861"/>
            </a:xfrm>
            <a:custGeom>
              <a:avLst/>
              <a:gdLst/>
              <a:ahLst/>
              <a:cxnLst/>
              <a:rect r="r" b="b" t="t" l="l"/>
              <a:pathLst>
                <a:path h="2402861" w="3938153">
                  <a:moveTo>
                    <a:pt x="0" y="0"/>
                  </a:moveTo>
                  <a:lnTo>
                    <a:pt x="3938153" y="0"/>
                  </a:lnTo>
                  <a:lnTo>
                    <a:pt x="3938153" y="2402861"/>
                  </a:lnTo>
                  <a:lnTo>
                    <a:pt x="0" y="2402861"/>
                  </a:lnTo>
                  <a:close/>
                </a:path>
              </a:pathLst>
            </a:custGeom>
            <a:solidFill>
              <a:srgbClr val="FFFFFF"/>
            </a:solidFill>
            <a:ln w="76200" cap="sq">
              <a:solidFill>
                <a:srgbClr val="000000"/>
              </a:solidFill>
              <a:prstDash val="solid"/>
              <a:miter/>
            </a:ln>
          </p:spPr>
        </p:sp>
        <p:sp>
          <p:nvSpPr>
            <p:cNvPr name="TextBox 36" id="36"/>
            <p:cNvSpPr txBox="true"/>
            <p:nvPr/>
          </p:nvSpPr>
          <p:spPr>
            <a:xfrm>
              <a:off x="0" y="-66675"/>
              <a:ext cx="3938153" cy="2469536"/>
            </a:xfrm>
            <a:prstGeom prst="rect">
              <a:avLst/>
            </a:prstGeom>
          </p:spPr>
          <p:txBody>
            <a:bodyPr anchor="ctr" rtlCol="false" tIns="50800" lIns="50800" bIns="50800" rIns="50800"/>
            <a:lstStyle/>
            <a:p>
              <a:pPr algn="ctr">
                <a:lnSpc>
                  <a:spcPts val="2572"/>
                </a:lnSpc>
              </a:pPr>
            </a:p>
          </p:txBody>
        </p:sp>
      </p:grpSp>
      <p:sp>
        <p:nvSpPr>
          <p:cNvPr name="Freeform 37" id="37"/>
          <p:cNvSpPr/>
          <p:nvPr/>
        </p:nvSpPr>
        <p:spPr>
          <a:xfrm flipH="false" flipV="false" rot="-5400000">
            <a:off x="-1134062" y="4491969"/>
            <a:ext cx="4621924" cy="1340358"/>
          </a:xfrm>
          <a:custGeom>
            <a:avLst/>
            <a:gdLst/>
            <a:ahLst/>
            <a:cxnLst/>
            <a:rect r="r" b="b" t="t" l="l"/>
            <a:pathLst>
              <a:path h="1340358" w="4621924">
                <a:moveTo>
                  <a:pt x="0" y="0"/>
                </a:moveTo>
                <a:lnTo>
                  <a:pt x="4621924" y="0"/>
                </a:lnTo>
                <a:lnTo>
                  <a:pt x="4621924" y="1340358"/>
                </a:lnTo>
                <a:lnTo>
                  <a:pt x="0" y="134035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8" id="38"/>
          <p:cNvSpPr/>
          <p:nvPr/>
        </p:nvSpPr>
        <p:spPr>
          <a:xfrm flipH="false" flipV="false" rot="0">
            <a:off x="9395754" y="3300489"/>
            <a:ext cx="5827016" cy="2631641"/>
          </a:xfrm>
          <a:custGeom>
            <a:avLst/>
            <a:gdLst/>
            <a:ahLst/>
            <a:cxnLst/>
            <a:rect r="r" b="b" t="t" l="l"/>
            <a:pathLst>
              <a:path h="2631641" w="5827016">
                <a:moveTo>
                  <a:pt x="0" y="0"/>
                </a:moveTo>
                <a:lnTo>
                  <a:pt x="5827015" y="0"/>
                </a:lnTo>
                <a:lnTo>
                  <a:pt x="5827015" y="2631641"/>
                </a:lnTo>
                <a:lnTo>
                  <a:pt x="0" y="2631641"/>
                </a:lnTo>
                <a:lnTo>
                  <a:pt x="0" y="0"/>
                </a:lnTo>
                <a:close/>
              </a:path>
            </a:pathLst>
          </a:custGeom>
          <a:blipFill>
            <a:blip r:embed="rId4"/>
            <a:stretch>
              <a:fillRect l="0" t="0" r="-102061" b="0"/>
            </a:stretch>
          </a:blipFill>
        </p:spPr>
      </p:sp>
      <p:sp>
        <p:nvSpPr>
          <p:cNvPr name="Freeform 39" id="39"/>
          <p:cNvSpPr/>
          <p:nvPr/>
        </p:nvSpPr>
        <p:spPr>
          <a:xfrm flipH="false" flipV="false" rot="0">
            <a:off x="9066044" y="6208355"/>
            <a:ext cx="6353091" cy="2465079"/>
          </a:xfrm>
          <a:custGeom>
            <a:avLst/>
            <a:gdLst/>
            <a:ahLst/>
            <a:cxnLst/>
            <a:rect r="r" b="b" t="t" l="l"/>
            <a:pathLst>
              <a:path h="2465079" w="6353091">
                <a:moveTo>
                  <a:pt x="0" y="0"/>
                </a:moveTo>
                <a:lnTo>
                  <a:pt x="6353091" y="0"/>
                </a:lnTo>
                <a:lnTo>
                  <a:pt x="6353091" y="2465080"/>
                </a:lnTo>
                <a:lnTo>
                  <a:pt x="0" y="2465080"/>
                </a:lnTo>
                <a:lnTo>
                  <a:pt x="0" y="0"/>
                </a:lnTo>
                <a:close/>
              </a:path>
            </a:pathLst>
          </a:custGeom>
          <a:blipFill>
            <a:blip r:embed="rId5"/>
            <a:stretch>
              <a:fillRect l="0" t="0" r="0" b="0"/>
            </a:stretch>
          </a:blipFill>
        </p:spPr>
      </p:sp>
      <p:sp>
        <p:nvSpPr>
          <p:cNvPr name="TextBox 40" id="40"/>
          <p:cNvSpPr txBox="true"/>
          <p:nvPr/>
        </p:nvSpPr>
        <p:spPr>
          <a:xfrm rot="0">
            <a:off x="2142868" y="1004765"/>
            <a:ext cx="13276268" cy="2018047"/>
          </a:xfrm>
          <a:prstGeom prst="rect">
            <a:avLst/>
          </a:prstGeom>
        </p:spPr>
        <p:txBody>
          <a:bodyPr anchor="t" rtlCol="false" tIns="0" lIns="0" bIns="0" rIns="0">
            <a:spAutoFit/>
          </a:bodyPr>
          <a:lstStyle/>
          <a:p>
            <a:pPr>
              <a:lnSpc>
                <a:spcPts val="7460"/>
              </a:lnSpc>
            </a:pPr>
            <a:r>
              <a:rPr lang="en-US" sz="7460" spc="-373">
                <a:solidFill>
                  <a:srgbClr val="242526"/>
                </a:solidFill>
                <a:latin typeface="Telegraf"/>
              </a:rPr>
              <a:t>Development of Novel Chassis for in vivo OMV overproduction</a:t>
            </a:r>
          </a:p>
        </p:txBody>
      </p:sp>
      <p:sp>
        <p:nvSpPr>
          <p:cNvPr name="TextBox 41" id="41"/>
          <p:cNvSpPr txBox="true"/>
          <p:nvPr/>
        </p:nvSpPr>
        <p:spPr>
          <a:xfrm rot="0">
            <a:off x="2360153" y="3681520"/>
            <a:ext cx="5772441" cy="5880057"/>
          </a:xfrm>
          <a:prstGeom prst="rect">
            <a:avLst/>
          </a:prstGeom>
        </p:spPr>
        <p:txBody>
          <a:bodyPr anchor="t" rtlCol="false" tIns="0" lIns="0" bIns="0" rIns="0">
            <a:spAutoFit/>
          </a:bodyPr>
          <a:lstStyle/>
          <a:p>
            <a:pPr>
              <a:lnSpc>
                <a:spcPts val="2746"/>
              </a:lnSpc>
            </a:pPr>
            <a:r>
              <a:rPr lang="en-US" sz="2496" spc="-124">
                <a:solidFill>
                  <a:srgbClr val="242526"/>
                </a:solidFill>
                <a:latin typeface="Telegraf"/>
              </a:rPr>
              <a:t>Also, EcN has pMUT1 and pMUT2 plasmids constitutively.</a:t>
            </a:r>
          </a:p>
          <a:p>
            <a:pPr>
              <a:lnSpc>
                <a:spcPts val="2746"/>
              </a:lnSpc>
            </a:pPr>
          </a:p>
          <a:p>
            <a:pPr>
              <a:lnSpc>
                <a:spcPts val="2746"/>
              </a:lnSpc>
            </a:pPr>
            <a:r>
              <a:rPr lang="en-US" sz="2496" spc="-124">
                <a:solidFill>
                  <a:srgbClr val="242526"/>
                </a:solidFill>
                <a:latin typeface="Telegraf"/>
              </a:rPr>
              <a:t>So, before proceeding we would need to cure the EcN of plasmids.</a:t>
            </a:r>
          </a:p>
          <a:p>
            <a:pPr>
              <a:lnSpc>
                <a:spcPts val="2746"/>
              </a:lnSpc>
            </a:pPr>
          </a:p>
          <a:p>
            <a:pPr>
              <a:lnSpc>
                <a:spcPts val="2746"/>
              </a:lnSpc>
            </a:pPr>
            <a:r>
              <a:rPr lang="en-US" sz="2496" spc="-124">
                <a:solidFill>
                  <a:srgbClr val="242526"/>
                </a:solidFill>
                <a:latin typeface="Telegraf"/>
              </a:rPr>
              <a:t>CRISPR-Cas9 based Curing:-</a:t>
            </a:r>
          </a:p>
          <a:p>
            <a:pPr>
              <a:lnSpc>
                <a:spcPts val="2746"/>
              </a:lnSpc>
            </a:pPr>
            <a:r>
              <a:rPr lang="en-US" sz="2496" spc="-124">
                <a:solidFill>
                  <a:srgbClr val="242526"/>
                </a:solidFill>
                <a:latin typeface="Telegraf"/>
              </a:rPr>
              <a:t>2 Plasmids Required</a:t>
            </a:r>
          </a:p>
          <a:p>
            <a:pPr marL="539019" indent="-269510" lvl="1">
              <a:lnSpc>
                <a:spcPts val="2746"/>
              </a:lnSpc>
              <a:buAutoNum type="arabicPeriod" startAt="1"/>
            </a:pPr>
            <a:r>
              <a:rPr lang="en-US" sz="2496" spc="-124">
                <a:solidFill>
                  <a:srgbClr val="242526"/>
                </a:solidFill>
                <a:latin typeface="Telegraf"/>
              </a:rPr>
              <a:t> pFREE</a:t>
            </a:r>
          </a:p>
          <a:p>
            <a:pPr marL="539019" indent="-269510" lvl="1">
              <a:lnSpc>
                <a:spcPts val="2746"/>
              </a:lnSpc>
              <a:buAutoNum type="arabicPeriod" startAt="1"/>
            </a:pPr>
            <a:r>
              <a:rPr lang="en-US" sz="2496" spc="-124">
                <a:solidFill>
                  <a:srgbClr val="242526"/>
                </a:solidFill>
                <a:latin typeface="Telegraf"/>
              </a:rPr>
              <a:t> pCryptDel4.8</a:t>
            </a:r>
          </a:p>
          <a:p>
            <a:pPr>
              <a:lnSpc>
                <a:spcPts val="2746"/>
              </a:lnSpc>
            </a:pPr>
          </a:p>
          <a:p>
            <a:pPr>
              <a:lnSpc>
                <a:spcPts val="2746"/>
              </a:lnSpc>
            </a:pPr>
          </a:p>
          <a:p>
            <a:pPr>
              <a:lnSpc>
                <a:spcPts val="2746"/>
              </a:lnSpc>
            </a:pPr>
          </a:p>
          <a:p>
            <a:pPr>
              <a:lnSpc>
                <a:spcPts val="2746"/>
              </a:lnSpc>
            </a:pPr>
          </a:p>
          <a:p>
            <a:pPr>
              <a:lnSpc>
                <a:spcPts val="2746"/>
              </a:lnSpc>
            </a:pPr>
          </a:p>
          <a:p>
            <a:pPr>
              <a:lnSpc>
                <a:spcPts val="2746"/>
              </a:lnSpc>
            </a:pPr>
          </a:p>
          <a:p>
            <a:pPr>
              <a:lnSpc>
                <a:spcPts val="2746"/>
              </a:lnSpc>
            </a:pPr>
          </a:p>
        </p:txBody>
      </p:sp>
      <p:sp>
        <p:nvSpPr>
          <p:cNvPr name="TextBox 42" id="42"/>
          <p:cNvSpPr txBox="true"/>
          <p:nvPr/>
        </p:nvSpPr>
        <p:spPr>
          <a:xfrm rot="5400000">
            <a:off x="15783161" y="8189985"/>
            <a:ext cx="1733114" cy="585960"/>
          </a:xfrm>
          <a:prstGeom prst="rect">
            <a:avLst/>
          </a:prstGeom>
        </p:spPr>
        <p:txBody>
          <a:bodyPr anchor="t" rtlCol="false" tIns="0" lIns="0" bIns="0" rIns="0">
            <a:spAutoFit/>
          </a:bodyPr>
          <a:lstStyle/>
          <a:p>
            <a:pPr algn="ctr">
              <a:lnSpc>
                <a:spcPts val="2345"/>
              </a:lnSpc>
            </a:pPr>
            <a:r>
              <a:rPr lang="en-US" sz="1675">
                <a:solidFill>
                  <a:srgbClr val="FFFFFF"/>
                </a:solidFill>
                <a:latin typeface="Glacial Indifference Bold"/>
              </a:rPr>
              <a:t>Cre-Lox Gene Regulation</a:t>
            </a:r>
          </a:p>
        </p:txBody>
      </p:sp>
      <p:sp>
        <p:nvSpPr>
          <p:cNvPr name="TextBox 43" id="43"/>
          <p:cNvSpPr txBox="true"/>
          <p:nvPr/>
        </p:nvSpPr>
        <p:spPr>
          <a:xfrm rot="0">
            <a:off x="225655" y="9684241"/>
            <a:ext cx="246118" cy="449364"/>
          </a:xfrm>
          <a:prstGeom prst="rect">
            <a:avLst/>
          </a:prstGeom>
        </p:spPr>
        <p:txBody>
          <a:bodyPr anchor="t" rtlCol="false" tIns="0" lIns="0" bIns="0" rIns="0">
            <a:spAutoFit/>
          </a:bodyPr>
          <a:lstStyle/>
          <a:p>
            <a:pPr algn="ctr">
              <a:lnSpc>
                <a:spcPts val="3706"/>
              </a:lnSpc>
              <a:spcBef>
                <a:spcPct val="0"/>
              </a:spcBef>
            </a:pPr>
            <a:r>
              <a:rPr lang="en-US" sz="2288">
                <a:solidFill>
                  <a:srgbClr val="000000"/>
                </a:solidFill>
                <a:latin typeface="Glacial Indifference"/>
              </a:rPr>
              <a:t>10</a:t>
            </a:r>
          </a:p>
        </p:txBody>
      </p:sp>
    </p:spTree>
  </p:cSld>
  <p:clrMapOvr>
    <a:masterClrMapping/>
  </p:clrMapOvr>
  <p:transition spd="slow">
    <p:cover dir="l"/>
  </p:transition>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EBE8DA"/>
        </a:solidFill>
      </p:bgPr>
    </p:bg>
    <p:spTree>
      <p:nvGrpSpPr>
        <p:cNvPr id="1" name=""/>
        <p:cNvGrpSpPr/>
        <p:nvPr/>
      </p:nvGrpSpPr>
      <p:grpSpPr>
        <a:xfrm>
          <a:off x="0" y="0"/>
          <a:ext cx="0" cy="0"/>
          <a:chOff x="0" y="0"/>
          <a:chExt cx="0" cy="0"/>
        </a:xfrm>
      </p:grpSpPr>
      <p:grpSp>
        <p:nvGrpSpPr>
          <p:cNvPr name="Group 2" id="2"/>
          <p:cNvGrpSpPr/>
          <p:nvPr/>
        </p:nvGrpSpPr>
        <p:grpSpPr>
          <a:xfrm rot="0">
            <a:off x="1350496" y="700623"/>
            <a:ext cx="14931480" cy="8860954"/>
            <a:chOff x="0" y="0"/>
            <a:chExt cx="3932571" cy="2333749"/>
          </a:xfrm>
        </p:grpSpPr>
        <p:sp>
          <p:nvSpPr>
            <p:cNvPr name="Freeform 3" id="3"/>
            <p:cNvSpPr/>
            <p:nvPr/>
          </p:nvSpPr>
          <p:spPr>
            <a:xfrm flipH="false" flipV="false" rot="0">
              <a:off x="0" y="0"/>
              <a:ext cx="3932571" cy="2333749"/>
            </a:xfrm>
            <a:custGeom>
              <a:avLst/>
              <a:gdLst/>
              <a:ahLst/>
              <a:cxnLst/>
              <a:rect r="r" b="b" t="t" l="l"/>
              <a:pathLst>
                <a:path h="2333749" w="3932571">
                  <a:moveTo>
                    <a:pt x="0" y="0"/>
                  </a:moveTo>
                  <a:lnTo>
                    <a:pt x="3932571" y="0"/>
                  </a:lnTo>
                  <a:lnTo>
                    <a:pt x="3932571" y="2333749"/>
                  </a:lnTo>
                  <a:lnTo>
                    <a:pt x="0" y="2333749"/>
                  </a:lnTo>
                  <a:close/>
                </a:path>
              </a:pathLst>
            </a:custGeom>
            <a:solidFill>
              <a:srgbClr val="FFFFFF"/>
            </a:solidFill>
            <a:ln w="76200" cap="sq">
              <a:solidFill>
                <a:srgbClr val="000000"/>
              </a:solidFill>
              <a:prstDash val="solid"/>
              <a:miter/>
            </a:ln>
          </p:spPr>
        </p:sp>
        <p:sp>
          <p:nvSpPr>
            <p:cNvPr name="TextBox 4" id="4"/>
            <p:cNvSpPr txBox="true"/>
            <p:nvPr/>
          </p:nvSpPr>
          <p:spPr>
            <a:xfrm>
              <a:off x="0" y="-66675"/>
              <a:ext cx="3932571" cy="2400424"/>
            </a:xfrm>
            <a:prstGeom prst="rect">
              <a:avLst/>
            </a:prstGeom>
          </p:spPr>
          <p:txBody>
            <a:bodyPr anchor="ctr" rtlCol="false" tIns="50800" lIns="50800" bIns="50800" rIns="50800"/>
            <a:lstStyle/>
            <a:p>
              <a:pPr algn="ctr">
                <a:lnSpc>
                  <a:spcPts val="2572"/>
                </a:lnSpc>
              </a:pPr>
            </a:p>
          </p:txBody>
        </p:sp>
      </p:grpSp>
      <p:grpSp>
        <p:nvGrpSpPr>
          <p:cNvPr name="Group 5" id="5"/>
          <p:cNvGrpSpPr/>
          <p:nvPr/>
        </p:nvGrpSpPr>
        <p:grpSpPr>
          <a:xfrm rot="0">
            <a:off x="15419135" y="5819095"/>
            <a:ext cx="1556280" cy="1733114"/>
            <a:chOff x="0" y="0"/>
            <a:chExt cx="489207" cy="544793"/>
          </a:xfrm>
        </p:grpSpPr>
        <p:sp>
          <p:nvSpPr>
            <p:cNvPr name="Freeform 6" id="6"/>
            <p:cNvSpPr/>
            <p:nvPr/>
          </p:nvSpPr>
          <p:spPr>
            <a:xfrm flipH="false" flipV="false" rot="0">
              <a:off x="0" y="0"/>
              <a:ext cx="489207" cy="544793"/>
            </a:xfrm>
            <a:custGeom>
              <a:avLst/>
              <a:gdLst/>
              <a:ahLst/>
              <a:cxnLst/>
              <a:rect r="r" b="b" t="t" l="l"/>
              <a:pathLst>
                <a:path h="544793" w="489207">
                  <a:moveTo>
                    <a:pt x="0" y="0"/>
                  </a:moveTo>
                  <a:lnTo>
                    <a:pt x="489207" y="0"/>
                  </a:lnTo>
                  <a:lnTo>
                    <a:pt x="489207" y="544793"/>
                  </a:lnTo>
                  <a:lnTo>
                    <a:pt x="0" y="544793"/>
                  </a:lnTo>
                  <a:close/>
                </a:path>
              </a:pathLst>
            </a:custGeom>
            <a:solidFill>
              <a:srgbClr val="6C977A"/>
            </a:solidFill>
            <a:ln w="38100" cap="sq">
              <a:solidFill>
                <a:srgbClr val="000000"/>
              </a:solidFill>
              <a:prstDash val="solid"/>
              <a:miter/>
            </a:ln>
          </p:spPr>
        </p:sp>
        <p:sp>
          <p:nvSpPr>
            <p:cNvPr name="TextBox 7" id="7"/>
            <p:cNvSpPr txBox="true"/>
            <p:nvPr/>
          </p:nvSpPr>
          <p:spPr>
            <a:xfrm>
              <a:off x="0" y="-66675"/>
              <a:ext cx="489207" cy="611468"/>
            </a:xfrm>
            <a:prstGeom prst="rect">
              <a:avLst/>
            </a:prstGeom>
          </p:spPr>
          <p:txBody>
            <a:bodyPr anchor="ctr" rtlCol="false" tIns="50800" lIns="50800" bIns="50800" rIns="50800"/>
            <a:lstStyle/>
            <a:p>
              <a:pPr algn="ctr">
                <a:lnSpc>
                  <a:spcPts val="2572"/>
                </a:lnSpc>
              </a:pPr>
            </a:p>
          </p:txBody>
        </p:sp>
      </p:grpSp>
      <p:grpSp>
        <p:nvGrpSpPr>
          <p:cNvPr name="Group 8" id="8"/>
          <p:cNvGrpSpPr/>
          <p:nvPr/>
        </p:nvGrpSpPr>
        <p:grpSpPr>
          <a:xfrm rot="0">
            <a:off x="15419135" y="4118258"/>
            <a:ext cx="1556280" cy="1733114"/>
            <a:chOff x="0" y="0"/>
            <a:chExt cx="489207" cy="544793"/>
          </a:xfrm>
        </p:grpSpPr>
        <p:sp>
          <p:nvSpPr>
            <p:cNvPr name="Freeform 9" id="9"/>
            <p:cNvSpPr/>
            <p:nvPr/>
          </p:nvSpPr>
          <p:spPr>
            <a:xfrm flipH="false" flipV="false" rot="0">
              <a:off x="0" y="0"/>
              <a:ext cx="489207" cy="544793"/>
            </a:xfrm>
            <a:custGeom>
              <a:avLst/>
              <a:gdLst/>
              <a:ahLst/>
              <a:cxnLst/>
              <a:rect r="r" b="b" t="t" l="l"/>
              <a:pathLst>
                <a:path h="544793" w="489207">
                  <a:moveTo>
                    <a:pt x="0" y="0"/>
                  </a:moveTo>
                  <a:lnTo>
                    <a:pt x="489207" y="0"/>
                  </a:lnTo>
                  <a:lnTo>
                    <a:pt x="489207" y="544793"/>
                  </a:lnTo>
                  <a:lnTo>
                    <a:pt x="0" y="544793"/>
                  </a:lnTo>
                  <a:close/>
                </a:path>
              </a:pathLst>
            </a:custGeom>
            <a:solidFill>
              <a:srgbClr val="578466"/>
            </a:solidFill>
            <a:ln w="38100" cap="sq">
              <a:solidFill>
                <a:srgbClr val="000000"/>
              </a:solidFill>
              <a:prstDash val="solid"/>
              <a:miter/>
            </a:ln>
          </p:spPr>
        </p:sp>
        <p:sp>
          <p:nvSpPr>
            <p:cNvPr name="TextBox 10" id="10"/>
            <p:cNvSpPr txBox="true"/>
            <p:nvPr/>
          </p:nvSpPr>
          <p:spPr>
            <a:xfrm>
              <a:off x="0" y="-66675"/>
              <a:ext cx="489207" cy="611468"/>
            </a:xfrm>
            <a:prstGeom prst="rect">
              <a:avLst/>
            </a:prstGeom>
          </p:spPr>
          <p:txBody>
            <a:bodyPr anchor="ctr" rtlCol="false" tIns="50800" lIns="50800" bIns="50800" rIns="50800"/>
            <a:lstStyle/>
            <a:p>
              <a:pPr algn="ctr">
                <a:lnSpc>
                  <a:spcPts val="2572"/>
                </a:lnSpc>
              </a:pPr>
            </a:p>
          </p:txBody>
        </p:sp>
      </p:grpSp>
      <p:grpSp>
        <p:nvGrpSpPr>
          <p:cNvPr name="Group 11" id="11"/>
          <p:cNvGrpSpPr/>
          <p:nvPr/>
        </p:nvGrpSpPr>
        <p:grpSpPr>
          <a:xfrm rot="0">
            <a:off x="15419135" y="2401460"/>
            <a:ext cx="1556280" cy="1733114"/>
            <a:chOff x="0" y="0"/>
            <a:chExt cx="489207" cy="544793"/>
          </a:xfrm>
        </p:grpSpPr>
        <p:sp>
          <p:nvSpPr>
            <p:cNvPr name="Freeform 12" id="12"/>
            <p:cNvSpPr/>
            <p:nvPr/>
          </p:nvSpPr>
          <p:spPr>
            <a:xfrm flipH="false" flipV="false" rot="0">
              <a:off x="0" y="0"/>
              <a:ext cx="489207" cy="544793"/>
            </a:xfrm>
            <a:custGeom>
              <a:avLst/>
              <a:gdLst/>
              <a:ahLst/>
              <a:cxnLst/>
              <a:rect r="r" b="b" t="t" l="l"/>
              <a:pathLst>
                <a:path h="544793" w="489207">
                  <a:moveTo>
                    <a:pt x="0" y="0"/>
                  </a:moveTo>
                  <a:lnTo>
                    <a:pt x="489207" y="0"/>
                  </a:lnTo>
                  <a:lnTo>
                    <a:pt x="489207" y="544793"/>
                  </a:lnTo>
                  <a:lnTo>
                    <a:pt x="0" y="544793"/>
                  </a:lnTo>
                  <a:close/>
                </a:path>
              </a:pathLst>
            </a:custGeom>
            <a:solidFill>
              <a:srgbClr val="2B5520"/>
            </a:solidFill>
            <a:ln w="38100" cap="sq">
              <a:solidFill>
                <a:srgbClr val="000000"/>
              </a:solidFill>
              <a:prstDash val="solid"/>
              <a:miter/>
            </a:ln>
          </p:spPr>
        </p:sp>
        <p:sp>
          <p:nvSpPr>
            <p:cNvPr name="TextBox 13" id="13"/>
            <p:cNvSpPr txBox="true"/>
            <p:nvPr/>
          </p:nvSpPr>
          <p:spPr>
            <a:xfrm>
              <a:off x="0" y="-66675"/>
              <a:ext cx="489207" cy="611468"/>
            </a:xfrm>
            <a:prstGeom prst="rect">
              <a:avLst/>
            </a:prstGeom>
          </p:spPr>
          <p:txBody>
            <a:bodyPr anchor="ctr" rtlCol="false" tIns="50800" lIns="50800" bIns="50800" rIns="50800"/>
            <a:lstStyle/>
            <a:p>
              <a:pPr algn="ctr">
                <a:lnSpc>
                  <a:spcPts val="2572"/>
                </a:lnSpc>
              </a:pPr>
            </a:p>
          </p:txBody>
        </p:sp>
      </p:grpSp>
      <p:grpSp>
        <p:nvGrpSpPr>
          <p:cNvPr name="Group 14" id="14"/>
          <p:cNvGrpSpPr/>
          <p:nvPr/>
        </p:nvGrpSpPr>
        <p:grpSpPr>
          <a:xfrm rot="0">
            <a:off x="16285772" y="5771212"/>
            <a:ext cx="671670" cy="55864"/>
            <a:chOff x="0" y="0"/>
            <a:chExt cx="211135" cy="17560"/>
          </a:xfrm>
        </p:grpSpPr>
        <p:sp>
          <p:nvSpPr>
            <p:cNvPr name="Freeform 15" id="15"/>
            <p:cNvSpPr/>
            <p:nvPr/>
          </p:nvSpPr>
          <p:spPr>
            <a:xfrm flipH="false" flipV="false" rot="0">
              <a:off x="0" y="0"/>
              <a:ext cx="211135" cy="17560"/>
            </a:xfrm>
            <a:custGeom>
              <a:avLst/>
              <a:gdLst/>
              <a:ahLst/>
              <a:cxnLst/>
              <a:rect r="r" b="b" t="t" l="l"/>
              <a:pathLst>
                <a:path h="17560" w="211135">
                  <a:moveTo>
                    <a:pt x="0" y="0"/>
                  </a:moveTo>
                  <a:lnTo>
                    <a:pt x="211135" y="0"/>
                  </a:lnTo>
                  <a:lnTo>
                    <a:pt x="211135" y="17560"/>
                  </a:lnTo>
                  <a:lnTo>
                    <a:pt x="0" y="17560"/>
                  </a:lnTo>
                  <a:close/>
                </a:path>
              </a:pathLst>
            </a:custGeom>
            <a:solidFill>
              <a:srgbClr val="000000">
                <a:alpha val="55686"/>
              </a:srgbClr>
            </a:solidFill>
          </p:spPr>
        </p:sp>
        <p:sp>
          <p:nvSpPr>
            <p:cNvPr name="TextBox 16" id="16"/>
            <p:cNvSpPr txBox="true"/>
            <p:nvPr/>
          </p:nvSpPr>
          <p:spPr>
            <a:xfrm>
              <a:off x="0" y="-66675"/>
              <a:ext cx="211135" cy="84235"/>
            </a:xfrm>
            <a:prstGeom prst="rect">
              <a:avLst/>
            </a:prstGeom>
          </p:spPr>
          <p:txBody>
            <a:bodyPr anchor="ctr" rtlCol="false" tIns="50800" lIns="50800" bIns="50800" rIns="50800"/>
            <a:lstStyle/>
            <a:p>
              <a:pPr algn="ctr">
                <a:lnSpc>
                  <a:spcPts val="2572"/>
                </a:lnSpc>
              </a:pPr>
            </a:p>
          </p:txBody>
        </p:sp>
      </p:grpSp>
      <p:sp>
        <p:nvSpPr>
          <p:cNvPr name="TextBox 17" id="17"/>
          <p:cNvSpPr txBox="true"/>
          <p:nvPr/>
        </p:nvSpPr>
        <p:spPr>
          <a:xfrm rot="5400000">
            <a:off x="15783161" y="6456872"/>
            <a:ext cx="1733114" cy="585960"/>
          </a:xfrm>
          <a:prstGeom prst="rect">
            <a:avLst/>
          </a:prstGeom>
        </p:spPr>
        <p:txBody>
          <a:bodyPr anchor="t" rtlCol="false" tIns="0" lIns="0" bIns="0" rIns="0">
            <a:spAutoFit/>
          </a:bodyPr>
          <a:lstStyle/>
          <a:p>
            <a:pPr algn="ctr">
              <a:lnSpc>
                <a:spcPts val="2345"/>
              </a:lnSpc>
            </a:pPr>
            <a:r>
              <a:rPr lang="en-US" sz="1675">
                <a:solidFill>
                  <a:srgbClr val="FFFFFF"/>
                </a:solidFill>
                <a:latin typeface="Glacial Indifference Bold"/>
              </a:rPr>
              <a:t>Surface Nanobodies</a:t>
            </a:r>
          </a:p>
        </p:txBody>
      </p:sp>
      <p:grpSp>
        <p:nvGrpSpPr>
          <p:cNvPr name="Group 18" id="18"/>
          <p:cNvGrpSpPr/>
          <p:nvPr/>
        </p:nvGrpSpPr>
        <p:grpSpPr>
          <a:xfrm rot="0">
            <a:off x="16285772" y="4062394"/>
            <a:ext cx="671670" cy="55864"/>
            <a:chOff x="0" y="0"/>
            <a:chExt cx="211135" cy="17560"/>
          </a:xfrm>
        </p:grpSpPr>
        <p:sp>
          <p:nvSpPr>
            <p:cNvPr name="Freeform 19" id="19"/>
            <p:cNvSpPr/>
            <p:nvPr/>
          </p:nvSpPr>
          <p:spPr>
            <a:xfrm flipH="false" flipV="false" rot="0">
              <a:off x="0" y="0"/>
              <a:ext cx="211135" cy="17560"/>
            </a:xfrm>
            <a:custGeom>
              <a:avLst/>
              <a:gdLst/>
              <a:ahLst/>
              <a:cxnLst/>
              <a:rect r="r" b="b" t="t" l="l"/>
              <a:pathLst>
                <a:path h="17560" w="211135">
                  <a:moveTo>
                    <a:pt x="0" y="0"/>
                  </a:moveTo>
                  <a:lnTo>
                    <a:pt x="211135" y="0"/>
                  </a:lnTo>
                  <a:lnTo>
                    <a:pt x="211135" y="17560"/>
                  </a:lnTo>
                  <a:lnTo>
                    <a:pt x="0" y="17560"/>
                  </a:lnTo>
                  <a:close/>
                </a:path>
              </a:pathLst>
            </a:custGeom>
            <a:solidFill>
              <a:srgbClr val="000000">
                <a:alpha val="55686"/>
              </a:srgbClr>
            </a:solidFill>
          </p:spPr>
        </p:sp>
        <p:sp>
          <p:nvSpPr>
            <p:cNvPr name="TextBox 20" id="20"/>
            <p:cNvSpPr txBox="true"/>
            <p:nvPr/>
          </p:nvSpPr>
          <p:spPr>
            <a:xfrm>
              <a:off x="0" y="-66675"/>
              <a:ext cx="211135" cy="84235"/>
            </a:xfrm>
            <a:prstGeom prst="rect">
              <a:avLst/>
            </a:prstGeom>
          </p:spPr>
          <p:txBody>
            <a:bodyPr anchor="ctr" rtlCol="false" tIns="50800" lIns="50800" bIns="50800" rIns="50800"/>
            <a:lstStyle/>
            <a:p>
              <a:pPr algn="ctr">
                <a:lnSpc>
                  <a:spcPts val="2572"/>
                </a:lnSpc>
              </a:pPr>
            </a:p>
          </p:txBody>
        </p:sp>
      </p:grpSp>
      <p:grpSp>
        <p:nvGrpSpPr>
          <p:cNvPr name="Group 21" id="21"/>
          <p:cNvGrpSpPr/>
          <p:nvPr/>
        </p:nvGrpSpPr>
        <p:grpSpPr>
          <a:xfrm rot="0">
            <a:off x="16273804" y="2353577"/>
            <a:ext cx="671670" cy="55864"/>
            <a:chOff x="0" y="0"/>
            <a:chExt cx="211135" cy="17560"/>
          </a:xfrm>
        </p:grpSpPr>
        <p:sp>
          <p:nvSpPr>
            <p:cNvPr name="Freeform 22" id="22"/>
            <p:cNvSpPr/>
            <p:nvPr/>
          </p:nvSpPr>
          <p:spPr>
            <a:xfrm flipH="false" flipV="false" rot="0">
              <a:off x="0" y="0"/>
              <a:ext cx="211135" cy="17560"/>
            </a:xfrm>
            <a:custGeom>
              <a:avLst/>
              <a:gdLst/>
              <a:ahLst/>
              <a:cxnLst/>
              <a:rect r="r" b="b" t="t" l="l"/>
              <a:pathLst>
                <a:path h="17560" w="211135">
                  <a:moveTo>
                    <a:pt x="0" y="0"/>
                  </a:moveTo>
                  <a:lnTo>
                    <a:pt x="211135" y="0"/>
                  </a:lnTo>
                  <a:lnTo>
                    <a:pt x="211135" y="17560"/>
                  </a:lnTo>
                  <a:lnTo>
                    <a:pt x="0" y="17560"/>
                  </a:lnTo>
                  <a:close/>
                </a:path>
              </a:pathLst>
            </a:custGeom>
            <a:solidFill>
              <a:srgbClr val="000000">
                <a:alpha val="55686"/>
              </a:srgbClr>
            </a:solidFill>
          </p:spPr>
        </p:sp>
        <p:sp>
          <p:nvSpPr>
            <p:cNvPr name="TextBox 23" id="23"/>
            <p:cNvSpPr txBox="true"/>
            <p:nvPr/>
          </p:nvSpPr>
          <p:spPr>
            <a:xfrm>
              <a:off x="0" y="-66675"/>
              <a:ext cx="211135" cy="84235"/>
            </a:xfrm>
            <a:prstGeom prst="rect">
              <a:avLst/>
            </a:prstGeom>
          </p:spPr>
          <p:txBody>
            <a:bodyPr anchor="ctr" rtlCol="false" tIns="50800" lIns="50800" bIns="50800" rIns="50800"/>
            <a:lstStyle/>
            <a:p>
              <a:pPr algn="ctr">
                <a:lnSpc>
                  <a:spcPts val="2572"/>
                </a:lnSpc>
              </a:pPr>
            </a:p>
          </p:txBody>
        </p:sp>
      </p:grpSp>
      <p:grpSp>
        <p:nvGrpSpPr>
          <p:cNvPr name="Group 24" id="24"/>
          <p:cNvGrpSpPr/>
          <p:nvPr/>
        </p:nvGrpSpPr>
        <p:grpSpPr>
          <a:xfrm rot="0">
            <a:off x="15419135" y="7552209"/>
            <a:ext cx="1556280" cy="1733114"/>
            <a:chOff x="0" y="0"/>
            <a:chExt cx="489207" cy="544793"/>
          </a:xfrm>
        </p:grpSpPr>
        <p:sp>
          <p:nvSpPr>
            <p:cNvPr name="Freeform 25" id="25"/>
            <p:cNvSpPr/>
            <p:nvPr/>
          </p:nvSpPr>
          <p:spPr>
            <a:xfrm flipH="false" flipV="false" rot="0">
              <a:off x="0" y="0"/>
              <a:ext cx="489207" cy="544793"/>
            </a:xfrm>
            <a:custGeom>
              <a:avLst/>
              <a:gdLst/>
              <a:ahLst/>
              <a:cxnLst/>
              <a:rect r="r" b="b" t="t" l="l"/>
              <a:pathLst>
                <a:path h="544793" w="489207">
                  <a:moveTo>
                    <a:pt x="0" y="0"/>
                  </a:moveTo>
                  <a:lnTo>
                    <a:pt x="489207" y="0"/>
                  </a:lnTo>
                  <a:lnTo>
                    <a:pt x="489207" y="544793"/>
                  </a:lnTo>
                  <a:lnTo>
                    <a:pt x="0" y="544793"/>
                  </a:lnTo>
                  <a:close/>
                </a:path>
              </a:pathLst>
            </a:custGeom>
            <a:solidFill>
              <a:srgbClr val="6C977A"/>
            </a:solidFill>
            <a:ln w="38100" cap="sq">
              <a:solidFill>
                <a:srgbClr val="000000"/>
              </a:solidFill>
              <a:prstDash val="solid"/>
              <a:miter/>
            </a:ln>
          </p:spPr>
        </p:sp>
        <p:sp>
          <p:nvSpPr>
            <p:cNvPr name="TextBox 26" id="26"/>
            <p:cNvSpPr txBox="true"/>
            <p:nvPr/>
          </p:nvSpPr>
          <p:spPr>
            <a:xfrm>
              <a:off x="0" y="-66675"/>
              <a:ext cx="489207" cy="611468"/>
            </a:xfrm>
            <a:prstGeom prst="rect">
              <a:avLst/>
            </a:prstGeom>
          </p:spPr>
          <p:txBody>
            <a:bodyPr anchor="ctr" rtlCol="false" tIns="50800" lIns="50800" bIns="50800" rIns="50800"/>
            <a:lstStyle/>
            <a:p>
              <a:pPr algn="ctr">
                <a:lnSpc>
                  <a:spcPts val="2572"/>
                </a:lnSpc>
              </a:pPr>
            </a:p>
          </p:txBody>
        </p:sp>
      </p:grpSp>
      <p:grpSp>
        <p:nvGrpSpPr>
          <p:cNvPr name="Group 27" id="27"/>
          <p:cNvGrpSpPr/>
          <p:nvPr/>
        </p:nvGrpSpPr>
        <p:grpSpPr>
          <a:xfrm rot="0">
            <a:off x="1244600" y="581819"/>
            <a:ext cx="14952675" cy="9123363"/>
            <a:chOff x="0" y="0"/>
            <a:chExt cx="3938153" cy="2402861"/>
          </a:xfrm>
        </p:grpSpPr>
        <p:sp>
          <p:nvSpPr>
            <p:cNvPr name="Freeform 28" id="28"/>
            <p:cNvSpPr/>
            <p:nvPr/>
          </p:nvSpPr>
          <p:spPr>
            <a:xfrm flipH="false" flipV="false" rot="0">
              <a:off x="0" y="0"/>
              <a:ext cx="3938153" cy="2402861"/>
            </a:xfrm>
            <a:custGeom>
              <a:avLst/>
              <a:gdLst/>
              <a:ahLst/>
              <a:cxnLst/>
              <a:rect r="r" b="b" t="t" l="l"/>
              <a:pathLst>
                <a:path h="2402861" w="3938153">
                  <a:moveTo>
                    <a:pt x="0" y="0"/>
                  </a:moveTo>
                  <a:lnTo>
                    <a:pt x="3938153" y="0"/>
                  </a:lnTo>
                  <a:lnTo>
                    <a:pt x="3938153" y="2402861"/>
                  </a:lnTo>
                  <a:lnTo>
                    <a:pt x="0" y="2402861"/>
                  </a:lnTo>
                  <a:close/>
                </a:path>
              </a:pathLst>
            </a:custGeom>
            <a:solidFill>
              <a:srgbClr val="FFFFFF"/>
            </a:solidFill>
            <a:ln w="76200" cap="sq">
              <a:solidFill>
                <a:srgbClr val="000000"/>
              </a:solidFill>
              <a:prstDash val="solid"/>
              <a:miter/>
            </a:ln>
          </p:spPr>
        </p:sp>
        <p:sp>
          <p:nvSpPr>
            <p:cNvPr name="TextBox 29" id="29"/>
            <p:cNvSpPr txBox="true"/>
            <p:nvPr/>
          </p:nvSpPr>
          <p:spPr>
            <a:xfrm>
              <a:off x="0" y="-66675"/>
              <a:ext cx="3938153" cy="2469536"/>
            </a:xfrm>
            <a:prstGeom prst="rect">
              <a:avLst/>
            </a:prstGeom>
          </p:spPr>
          <p:txBody>
            <a:bodyPr anchor="ctr" rtlCol="false" tIns="50800" lIns="50800" bIns="50800" rIns="50800"/>
            <a:lstStyle/>
            <a:p>
              <a:pPr algn="ctr">
                <a:lnSpc>
                  <a:spcPts val="2572"/>
                </a:lnSpc>
              </a:pPr>
            </a:p>
          </p:txBody>
        </p:sp>
      </p:grpSp>
      <p:sp>
        <p:nvSpPr>
          <p:cNvPr name="Freeform 30" id="30"/>
          <p:cNvSpPr/>
          <p:nvPr/>
        </p:nvSpPr>
        <p:spPr>
          <a:xfrm flipH="false" flipV="false" rot="-5400000">
            <a:off x="-1134062" y="4491969"/>
            <a:ext cx="4621924" cy="1340358"/>
          </a:xfrm>
          <a:custGeom>
            <a:avLst/>
            <a:gdLst/>
            <a:ahLst/>
            <a:cxnLst/>
            <a:rect r="r" b="b" t="t" l="l"/>
            <a:pathLst>
              <a:path h="1340358" w="4621924">
                <a:moveTo>
                  <a:pt x="0" y="0"/>
                </a:moveTo>
                <a:lnTo>
                  <a:pt x="4621924" y="0"/>
                </a:lnTo>
                <a:lnTo>
                  <a:pt x="4621924" y="1340358"/>
                </a:lnTo>
                <a:lnTo>
                  <a:pt x="0" y="134035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1" id="31"/>
          <p:cNvSpPr/>
          <p:nvPr/>
        </p:nvSpPr>
        <p:spPr>
          <a:xfrm flipH="false" flipV="false" rot="0">
            <a:off x="8206382" y="4335032"/>
            <a:ext cx="7068569" cy="1616935"/>
          </a:xfrm>
          <a:custGeom>
            <a:avLst/>
            <a:gdLst/>
            <a:ahLst/>
            <a:cxnLst/>
            <a:rect r="r" b="b" t="t" l="l"/>
            <a:pathLst>
              <a:path h="1616935" w="7068569">
                <a:moveTo>
                  <a:pt x="0" y="0"/>
                </a:moveTo>
                <a:lnTo>
                  <a:pt x="7068569" y="0"/>
                </a:lnTo>
                <a:lnTo>
                  <a:pt x="7068569" y="1616936"/>
                </a:lnTo>
                <a:lnTo>
                  <a:pt x="0" y="1616936"/>
                </a:lnTo>
                <a:lnTo>
                  <a:pt x="0" y="0"/>
                </a:lnTo>
                <a:close/>
              </a:path>
            </a:pathLst>
          </a:custGeom>
          <a:blipFill>
            <a:blip r:embed="rId4"/>
            <a:stretch>
              <a:fillRect l="0" t="0" r="0" b="0"/>
            </a:stretch>
          </a:blipFill>
        </p:spPr>
      </p:sp>
      <p:sp>
        <p:nvSpPr>
          <p:cNvPr name="Freeform 32" id="32"/>
          <p:cNvSpPr/>
          <p:nvPr/>
        </p:nvSpPr>
        <p:spPr>
          <a:xfrm flipH="false" flipV="false" rot="0">
            <a:off x="2381578" y="5713353"/>
            <a:ext cx="12391895" cy="3848224"/>
          </a:xfrm>
          <a:custGeom>
            <a:avLst/>
            <a:gdLst/>
            <a:ahLst/>
            <a:cxnLst/>
            <a:rect r="r" b="b" t="t" l="l"/>
            <a:pathLst>
              <a:path h="3848224" w="12391895">
                <a:moveTo>
                  <a:pt x="0" y="0"/>
                </a:moveTo>
                <a:lnTo>
                  <a:pt x="12391895" y="0"/>
                </a:lnTo>
                <a:lnTo>
                  <a:pt x="12391895" y="3848224"/>
                </a:lnTo>
                <a:lnTo>
                  <a:pt x="0" y="3848224"/>
                </a:lnTo>
                <a:lnTo>
                  <a:pt x="0" y="0"/>
                </a:lnTo>
                <a:close/>
              </a:path>
            </a:pathLst>
          </a:custGeom>
          <a:blipFill>
            <a:blip r:embed="rId5"/>
            <a:stretch>
              <a:fillRect l="0" t="0" r="0" b="0"/>
            </a:stretch>
          </a:blipFill>
        </p:spPr>
      </p:sp>
      <p:sp>
        <p:nvSpPr>
          <p:cNvPr name="TextBox 33" id="33"/>
          <p:cNvSpPr txBox="true"/>
          <p:nvPr/>
        </p:nvSpPr>
        <p:spPr>
          <a:xfrm rot="5400000">
            <a:off x="15802178" y="4651755"/>
            <a:ext cx="1652954" cy="585960"/>
          </a:xfrm>
          <a:prstGeom prst="rect">
            <a:avLst/>
          </a:prstGeom>
        </p:spPr>
        <p:txBody>
          <a:bodyPr anchor="t" rtlCol="false" tIns="0" lIns="0" bIns="0" rIns="0">
            <a:spAutoFit/>
          </a:bodyPr>
          <a:lstStyle/>
          <a:p>
            <a:pPr algn="ctr">
              <a:lnSpc>
                <a:spcPts val="2345"/>
              </a:lnSpc>
            </a:pPr>
            <a:r>
              <a:rPr lang="en-US" sz="1675">
                <a:solidFill>
                  <a:srgbClr val="FFFFFF"/>
                </a:solidFill>
                <a:latin typeface="Glacial Indifference Bold"/>
              </a:rPr>
              <a:t>Recombinant RBP</a:t>
            </a:r>
          </a:p>
        </p:txBody>
      </p:sp>
      <p:sp>
        <p:nvSpPr>
          <p:cNvPr name="TextBox 34" id="34"/>
          <p:cNvSpPr txBox="true"/>
          <p:nvPr/>
        </p:nvSpPr>
        <p:spPr>
          <a:xfrm rot="5400000">
            <a:off x="15762097" y="3165237"/>
            <a:ext cx="1733114" cy="290749"/>
          </a:xfrm>
          <a:prstGeom prst="rect">
            <a:avLst/>
          </a:prstGeom>
        </p:spPr>
        <p:txBody>
          <a:bodyPr anchor="t" rtlCol="false" tIns="0" lIns="0" bIns="0" rIns="0">
            <a:spAutoFit/>
          </a:bodyPr>
          <a:lstStyle/>
          <a:p>
            <a:pPr algn="ctr">
              <a:lnSpc>
                <a:spcPts val="2345"/>
              </a:lnSpc>
            </a:pPr>
            <a:r>
              <a:rPr lang="en-US" sz="1675">
                <a:solidFill>
                  <a:srgbClr val="FFFFFF"/>
                </a:solidFill>
                <a:latin typeface="Glacial Indifference Bold"/>
              </a:rPr>
              <a:t>miRNA</a:t>
            </a:r>
          </a:p>
        </p:txBody>
      </p:sp>
      <p:sp>
        <p:nvSpPr>
          <p:cNvPr name="TextBox 35" id="35"/>
          <p:cNvSpPr txBox="true"/>
          <p:nvPr/>
        </p:nvSpPr>
        <p:spPr>
          <a:xfrm rot="0">
            <a:off x="2166925" y="2147253"/>
            <a:ext cx="13108026" cy="2793957"/>
          </a:xfrm>
          <a:prstGeom prst="rect">
            <a:avLst/>
          </a:prstGeom>
        </p:spPr>
        <p:txBody>
          <a:bodyPr anchor="t" rtlCol="false" tIns="0" lIns="0" bIns="0" rIns="0">
            <a:spAutoFit/>
          </a:bodyPr>
          <a:lstStyle/>
          <a:p>
            <a:pPr>
              <a:lnSpc>
                <a:spcPts val="2746"/>
              </a:lnSpc>
            </a:pPr>
            <a:r>
              <a:rPr lang="en-US" sz="2496" spc="-124">
                <a:solidFill>
                  <a:srgbClr val="242526"/>
                </a:solidFill>
                <a:latin typeface="Telegraf Medium"/>
              </a:rPr>
              <a:t>There are many miRs in CRC cells which are over and under expressed. As our model would be most suitable for delivery of miRs to the Cancer cells, we would be targeting the down-regulated miRs, specifically miR-145.</a:t>
            </a:r>
          </a:p>
          <a:p>
            <a:pPr>
              <a:lnSpc>
                <a:spcPts val="2746"/>
              </a:lnSpc>
            </a:pPr>
          </a:p>
          <a:p>
            <a:pPr>
              <a:lnSpc>
                <a:spcPts val="2746"/>
              </a:lnSpc>
            </a:pPr>
            <a:r>
              <a:rPr lang="en-US" sz="2496" spc="-124">
                <a:solidFill>
                  <a:srgbClr val="242526"/>
                </a:solidFill>
                <a:latin typeface="Telegraf Medium"/>
              </a:rPr>
              <a:t>Length of miR-145 gene :- 1 . 8 kB</a:t>
            </a:r>
          </a:p>
          <a:p>
            <a:pPr>
              <a:lnSpc>
                <a:spcPts val="2746"/>
              </a:lnSpc>
            </a:pPr>
          </a:p>
          <a:p>
            <a:pPr>
              <a:lnSpc>
                <a:spcPts val="2746"/>
              </a:lnSpc>
            </a:pPr>
            <a:r>
              <a:rPr lang="en-US" sz="2496" spc="-124">
                <a:solidFill>
                  <a:srgbClr val="242526"/>
                </a:solidFill>
                <a:latin typeface="Telegraf Medium"/>
              </a:rPr>
              <a:t>And also a short RBP homing sequence needs to be added (Length can be decided after further discussion)</a:t>
            </a:r>
          </a:p>
        </p:txBody>
      </p:sp>
      <p:sp>
        <p:nvSpPr>
          <p:cNvPr name="TextBox 36" id="36"/>
          <p:cNvSpPr txBox="true"/>
          <p:nvPr/>
        </p:nvSpPr>
        <p:spPr>
          <a:xfrm rot="0">
            <a:off x="2142868" y="1004765"/>
            <a:ext cx="13276268" cy="1075196"/>
          </a:xfrm>
          <a:prstGeom prst="rect">
            <a:avLst/>
          </a:prstGeom>
        </p:spPr>
        <p:txBody>
          <a:bodyPr anchor="t" rtlCol="false" tIns="0" lIns="0" bIns="0" rIns="0">
            <a:spAutoFit/>
          </a:bodyPr>
          <a:lstStyle/>
          <a:p>
            <a:pPr>
              <a:lnSpc>
                <a:spcPts val="7460"/>
              </a:lnSpc>
            </a:pPr>
            <a:r>
              <a:rPr lang="en-US" sz="7460" spc="-373">
                <a:solidFill>
                  <a:srgbClr val="242526"/>
                </a:solidFill>
                <a:latin typeface="Telegraf"/>
              </a:rPr>
              <a:t>miRNA for Therapy of CRC</a:t>
            </a:r>
          </a:p>
        </p:txBody>
      </p:sp>
      <p:sp>
        <p:nvSpPr>
          <p:cNvPr name="TextBox 37" id="37"/>
          <p:cNvSpPr txBox="true"/>
          <p:nvPr/>
        </p:nvSpPr>
        <p:spPr>
          <a:xfrm rot="5400000">
            <a:off x="15712195" y="8228085"/>
            <a:ext cx="1733114" cy="585960"/>
          </a:xfrm>
          <a:prstGeom prst="rect">
            <a:avLst/>
          </a:prstGeom>
        </p:spPr>
        <p:txBody>
          <a:bodyPr anchor="t" rtlCol="false" tIns="0" lIns="0" bIns="0" rIns="0">
            <a:spAutoFit/>
          </a:bodyPr>
          <a:lstStyle/>
          <a:p>
            <a:pPr algn="ctr">
              <a:lnSpc>
                <a:spcPts val="2345"/>
              </a:lnSpc>
            </a:pPr>
            <a:r>
              <a:rPr lang="en-US" sz="1675">
                <a:solidFill>
                  <a:srgbClr val="FFFFFF"/>
                </a:solidFill>
                <a:latin typeface="Glacial Indifference Bold"/>
              </a:rPr>
              <a:t>Cre-Lox Gene Regulation</a:t>
            </a:r>
          </a:p>
        </p:txBody>
      </p:sp>
      <p:sp>
        <p:nvSpPr>
          <p:cNvPr name="TextBox 38" id="38"/>
          <p:cNvSpPr txBox="true"/>
          <p:nvPr/>
        </p:nvSpPr>
        <p:spPr>
          <a:xfrm rot="0">
            <a:off x="265287" y="9684241"/>
            <a:ext cx="166853" cy="449364"/>
          </a:xfrm>
          <a:prstGeom prst="rect">
            <a:avLst/>
          </a:prstGeom>
        </p:spPr>
        <p:txBody>
          <a:bodyPr anchor="t" rtlCol="false" tIns="0" lIns="0" bIns="0" rIns="0">
            <a:spAutoFit/>
          </a:bodyPr>
          <a:lstStyle/>
          <a:p>
            <a:pPr algn="ctr">
              <a:lnSpc>
                <a:spcPts val="3706"/>
              </a:lnSpc>
              <a:spcBef>
                <a:spcPct val="0"/>
              </a:spcBef>
            </a:pPr>
            <a:r>
              <a:rPr lang="en-US" sz="2288">
                <a:solidFill>
                  <a:srgbClr val="000000"/>
                </a:solidFill>
                <a:latin typeface="Glacial Indifference"/>
              </a:rPr>
              <a:t>11</a:t>
            </a:r>
          </a:p>
        </p:txBody>
      </p:sp>
    </p:spTree>
  </p:cSld>
  <p:clrMapOvr>
    <a:masterClrMapping/>
  </p:clrMapOvr>
  <p:transition spd="slow">
    <p:cover dir="l"/>
  </p:transition>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EBE8DA"/>
        </a:solidFill>
      </p:bgPr>
    </p:bg>
    <p:spTree>
      <p:nvGrpSpPr>
        <p:cNvPr id="1" name=""/>
        <p:cNvGrpSpPr/>
        <p:nvPr/>
      </p:nvGrpSpPr>
      <p:grpSpPr>
        <a:xfrm>
          <a:off x="0" y="0"/>
          <a:ext cx="0" cy="0"/>
          <a:chOff x="0" y="0"/>
          <a:chExt cx="0" cy="0"/>
        </a:xfrm>
      </p:grpSpPr>
      <p:grpSp>
        <p:nvGrpSpPr>
          <p:cNvPr name="Group 2" id="2"/>
          <p:cNvGrpSpPr/>
          <p:nvPr/>
        </p:nvGrpSpPr>
        <p:grpSpPr>
          <a:xfrm rot="0">
            <a:off x="1350496" y="700623"/>
            <a:ext cx="14931480" cy="8860954"/>
            <a:chOff x="0" y="0"/>
            <a:chExt cx="3932571" cy="2333749"/>
          </a:xfrm>
        </p:grpSpPr>
        <p:sp>
          <p:nvSpPr>
            <p:cNvPr name="Freeform 3" id="3"/>
            <p:cNvSpPr/>
            <p:nvPr/>
          </p:nvSpPr>
          <p:spPr>
            <a:xfrm flipH="false" flipV="false" rot="0">
              <a:off x="0" y="0"/>
              <a:ext cx="3932571" cy="2333749"/>
            </a:xfrm>
            <a:custGeom>
              <a:avLst/>
              <a:gdLst/>
              <a:ahLst/>
              <a:cxnLst/>
              <a:rect r="r" b="b" t="t" l="l"/>
              <a:pathLst>
                <a:path h="2333749" w="3932571">
                  <a:moveTo>
                    <a:pt x="0" y="0"/>
                  </a:moveTo>
                  <a:lnTo>
                    <a:pt x="3932571" y="0"/>
                  </a:lnTo>
                  <a:lnTo>
                    <a:pt x="3932571" y="2333749"/>
                  </a:lnTo>
                  <a:lnTo>
                    <a:pt x="0" y="2333749"/>
                  </a:lnTo>
                  <a:close/>
                </a:path>
              </a:pathLst>
            </a:custGeom>
            <a:solidFill>
              <a:srgbClr val="FFFFFF"/>
            </a:solidFill>
            <a:ln w="76200" cap="sq">
              <a:solidFill>
                <a:srgbClr val="000000"/>
              </a:solidFill>
              <a:prstDash val="solid"/>
              <a:miter/>
            </a:ln>
          </p:spPr>
        </p:sp>
        <p:sp>
          <p:nvSpPr>
            <p:cNvPr name="TextBox 4" id="4"/>
            <p:cNvSpPr txBox="true"/>
            <p:nvPr/>
          </p:nvSpPr>
          <p:spPr>
            <a:xfrm>
              <a:off x="0" y="-66675"/>
              <a:ext cx="3932571" cy="2400424"/>
            </a:xfrm>
            <a:prstGeom prst="rect">
              <a:avLst/>
            </a:prstGeom>
          </p:spPr>
          <p:txBody>
            <a:bodyPr anchor="ctr" rtlCol="false" tIns="50800" lIns="50800" bIns="50800" rIns="50800"/>
            <a:lstStyle/>
            <a:p>
              <a:pPr algn="ctr">
                <a:lnSpc>
                  <a:spcPts val="2572"/>
                </a:lnSpc>
              </a:pPr>
            </a:p>
          </p:txBody>
        </p:sp>
      </p:grpSp>
      <p:grpSp>
        <p:nvGrpSpPr>
          <p:cNvPr name="Group 5" id="5"/>
          <p:cNvGrpSpPr/>
          <p:nvPr/>
        </p:nvGrpSpPr>
        <p:grpSpPr>
          <a:xfrm rot="0">
            <a:off x="15419135" y="5819095"/>
            <a:ext cx="1556280" cy="1733114"/>
            <a:chOff x="0" y="0"/>
            <a:chExt cx="489207" cy="544793"/>
          </a:xfrm>
        </p:grpSpPr>
        <p:sp>
          <p:nvSpPr>
            <p:cNvPr name="Freeform 6" id="6"/>
            <p:cNvSpPr/>
            <p:nvPr/>
          </p:nvSpPr>
          <p:spPr>
            <a:xfrm flipH="false" flipV="false" rot="0">
              <a:off x="0" y="0"/>
              <a:ext cx="489207" cy="544793"/>
            </a:xfrm>
            <a:custGeom>
              <a:avLst/>
              <a:gdLst/>
              <a:ahLst/>
              <a:cxnLst/>
              <a:rect r="r" b="b" t="t" l="l"/>
              <a:pathLst>
                <a:path h="544793" w="489207">
                  <a:moveTo>
                    <a:pt x="0" y="0"/>
                  </a:moveTo>
                  <a:lnTo>
                    <a:pt x="489207" y="0"/>
                  </a:lnTo>
                  <a:lnTo>
                    <a:pt x="489207" y="544793"/>
                  </a:lnTo>
                  <a:lnTo>
                    <a:pt x="0" y="544793"/>
                  </a:lnTo>
                  <a:close/>
                </a:path>
              </a:pathLst>
            </a:custGeom>
            <a:solidFill>
              <a:srgbClr val="6C977A"/>
            </a:solidFill>
            <a:ln w="38100" cap="sq">
              <a:solidFill>
                <a:srgbClr val="000000"/>
              </a:solidFill>
              <a:prstDash val="solid"/>
              <a:miter/>
            </a:ln>
          </p:spPr>
        </p:sp>
        <p:sp>
          <p:nvSpPr>
            <p:cNvPr name="TextBox 7" id="7"/>
            <p:cNvSpPr txBox="true"/>
            <p:nvPr/>
          </p:nvSpPr>
          <p:spPr>
            <a:xfrm>
              <a:off x="0" y="-66675"/>
              <a:ext cx="489207" cy="611468"/>
            </a:xfrm>
            <a:prstGeom prst="rect">
              <a:avLst/>
            </a:prstGeom>
          </p:spPr>
          <p:txBody>
            <a:bodyPr anchor="ctr" rtlCol="false" tIns="50800" lIns="50800" bIns="50800" rIns="50800"/>
            <a:lstStyle/>
            <a:p>
              <a:pPr algn="ctr">
                <a:lnSpc>
                  <a:spcPts val="2572"/>
                </a:lnSpc>
              </a:pPr>
            </a:p>
          </p:txBody>
        </p:sp>
      </p:grpSp>
      <p:grpSp>
        <p:nvGrpSpPr>
          <p:cNvPr name="Group 8" id="8"/>
          <p:cNvGrpSpPr/>
          <p:nvPr/>
        </p:nvGrpSpPr>
        <p:grpSpPr>
          <a:xfrm rot="0">
            <a:off x="15419135" y="4118258"/>
            <a:ext cx="1556280" cy="1733114"/>
            <a:chOff x="0" y="0"/>
            <a:chExt cx="489207" cy="544793"/>
          </a:xfrm>
        </p:grpSpPr>
        <p:sp>
          <p:nvSpPr>
            <p:cNvPr name="Freeform 9" id="9"/>
            <p:cNvSpPr/>
            <p:nvPr/>
          </p:nvSpPr>
          <p:spPr>
            <a:xfrm flipH="false" flipV="false" rot="0">
              <a:off x="0" y="0"/>
              <a:ext cx="489207" cy="544793"/>
            </a:xfrm>
            <a:custGeom>
              <a:avLst/>
              <a:gdLst/>
              <a:ahLst/>
              <a:cxnLst/>
              <a:rect r="r" b="b" t="t" l="l"/>
              <a:pathLst>
                <a:path h="544793" w="489207">
                  <a:moveTo>
                    <a:pt x="0" y="0"/>
                  </a:moveTo>
                  <a:lnTo>
                    <a:pt x="489207" y="0"/>
                  </a:lnTo>
                  <a:lnTo>
                    <a:pt x="489207" y="544793"/>
                  </a:lnTo>
                  <a:lnTo>
                    <a:pt x="0" y="544793"/>
                  </a:lnTo>
                  <a:close/>
                </a:path>
              </a:pathLst>
            </a:custGeom>
            <a:solidFill>
              <a:srgbClr val="578466"/>
            </a:solidFill>
            <a:ln w="38100" cap="sq">
              <a:solidFill>
                <a:srgbClr val="000000"/>
              </a:solidFill>
              <a:prstDash val="solid"/>
              <a:miter/>
            </a:ln>
          </p:spPr>
        </p:sp>
        <p:sp>
          <p:nvSpPr>
            <p:cNvPr name="TextBox 10" id="10"/>
            <p:cNvSpPr txBox="true"/>
            <p:nvPr/>
          </p:nvSpPr>
          <p:spPr>
            <a:xfrm>
              <a:off x="0" y="-66675"/>
              <a:ext cx="489207" cy="611468"/>
            </a:xfrm>
            <a:prstGeom prst="rect">
              <a:avLst/>
            </a:prstGeom>
          </p:spPr>
          <p:txBody>
            <a:bodyPr anchor="ctr" rtlCol="false" tIns="50800" lIns="50800" bIns="50800" rIns="50800"/>
            <a:lstStyle/>
            <a:p>
              <a:pPr algn="ctr">
                <a:lnSpc>
                  <a:spcPts val="2572"/>
                </a:lnSpc>
              </a:pPr>
            </a:p>
          </p:txBody>
        </p:sp>
      </p:grpSp>
      <p:grpSp>
        <p:nvGrpSpPr>
          <p:cNvPr name="Group 11" id="11"/>
          <p:cNvGrpSpPr/>
          <p:nvPr/>
        </p:nvGrpSpPr>
        <p:grpSpPr>
          <a:xfrm rot="0">
            <a:off x="16285772" y="5771212"/>
            <a:ext cx="671670" cy="55864"/>
            <a:chOff x="0" y="0"/>
            <a:chExt cx="211135" cy="17560"/>
          </a:xfrm>
        </p:grpSpPr>
        <p:sp>
          <p:nvSpPr>
            <p:cNvPr name="Freeform 12" id="12"/>
            <p:cNvSpPr/>
            <p:nvPr/>
          </p:nvSpPr>
          <p:spPr>
            <a:xfrm flipH="false" flipV="false" rot="0">
              <a:off x="0" y="0"/>
              <a:ext cx="211135" cy="17560"/>
            </a:xfrm>
            <a:custGeom>
              <a:avLst/>
              <a:gdLst/>
              <a:ahLst/>
              <a:cxnLst/>
              <a:rect r="r" b="b" t="t" l="l"/>
              <a:pathLst>
                <a:path h="17560" w="211135">
                  <a:moveTo>
                    <a:pt x="0" y="0"/>
                  </a:moveTo>
                  <a:lnTo>
                    <a:pt x="211135" y="0"/>
                  </a:lnTo>
                  <a:lnTo>
                    <a:pt x="211135" y="17560"/>
                  </a:lnTo>
                  <a:lnTo>
                    <a:pt x="0" y="17560"/>
                  </a:lnTo>
                  <a:close/>
                </a:path>
              </a:pathLst>
            </a:custGeom>
            <a:solidFill>
              <a:srgbClr val="000000">
                <a:alpha val="55686"/>
              </a:srgbClr>
            </a:solidFill>
          </p:spPr>
        </p:sp>
        <p:sp>
          <p:nvSpPr>
            <p:cNvPr name="TextBox 13" id="13"/>
            <p:cNvSpPr txBox="true"/>
            <p:nvPr/>
          </p:nvSpPr>
          <p:spPr>
            <a:xfrm>
              <a:off x="0" y="-66675"/>
              <a:ext cx="211135" cy="84235"/>
            </a:xfrm>
            <a:prstGeom prst="rect">
              <a:avLst/>
            </a:prstGeom>
          </p:spPr>
          <p:txBody>
            <a:bodyPr anchor="ctr" rtlCol="false" tIns="50800" lIns="50800" bIns="50800" rIns="50800"/>
            <a:lstStyle/>
            <a:p>
              <a:pPr algn="ctr">
                <a:lnSpc>
                  <a:spcPts val="2572"/>
                </a:lnSpc>
              </a:pPr>
            </a:p>
          </p:txBody>
        </p:sp>
      </p:grpSp>
      <p:sp>
        <p:nvSpPr>
          <p:cNvPr name="TextBox 14" id="14"/>
          <p:cNvSpPr txBox="true"/>
          <p:nvPr/>
        </p:nvSpPr>
        <p:spPr>
          <a:xfrm rot="5400000">
            <a:off x="15783161" y="6456872"/>
            <a:ext cx="1733114" cy="585960"/>
          </a:xfrm>
          <a:prstGeom prst="rect">
            <a:avLst/>
          </a:prstGeom>
        </p:spPr>
        <p:txBody>
          <a:bodyPr anchor="t" rtlCol="false" tIns="0" lIns="0" bIns="0" rIns="0">
            <a:spAutoFit/>
          </a:bodyPr>
          <a:lstStyle/>
          <a:p>
            <a:pPr algn="ctr">
              <a:lnSpc>
                <a:spcPts val="2345"/>
              </a:lnSpc>
            </a:pPr>
            <a:r>
              <a:rPr lang="en-US" sz="1675">
                <a:solidFill>
                  <a:srgbClr val="FFFFFF"/>
                </a:solidFill>
                <a:latin typeface="Glacial Indifference Bold"/>
              </a:rPr>
              <a:t>Surface Nanobodies</a:t>
            </a:r>
          </a:p>
        </p:txBody>
      </p:sp>
      <p:grpSp>
        <p:nvGrpSpPr>
          <p:cNvPr name="Group 15" id="15"/>
          <p:cNvGrpSpPr/>
          <p:nvPr/>
        </p:nvGrpSpPr>
        <p:grpSpPr>
          <a:xfrm rot="0">
            <a:off x="16285772" y="4062394"/>
            <a:ext cx="671670" cy="55864"/>
            <a:chOff x="0" y="0"/>
            <a:chExt cx="211135" cy="17560"/>
          </a:xfrm>
        </p:grpSpPr>
        <p:sp>
          <p:nvSpPr>
            <p:cNvPr name="Freeform 16" id="16"/>
            <p:cNvSpPr/>
            <p:nvPr/>
          </p:nvSpPr>
          <p:spPr>
            <a:xfrm flipH="false" flipV="false" rot="0">
              <a:off x="0" y="0"/>
              <a:ext cx="211135" cy="17560"/>
            </a:xfrm>
            <a:custGeom>
              <a:avLst/>
              <a:gdLst/>
              <a:ahLst/>
              <a:cxnLst/>
              <a:rect r="r" b="b" t="t" l="l"/>
              <a:pathLst>
                <a:path h="17560" w="211135">
                  <a:moveTo>
                    <a:pt x="0" y="0"/>
                  </a:moveTo>
                  <a:lnTo>
                    <a:pt x="211135" y="0"/>
                  </a:lnTo>
                  <a:lnTo>
                    <a:pt x="211135" y="17560"/>
                  </a:lnTo>
                  <a:lnTo>
                    <a:pt x="0" y="17560"/>
                  </a:lnTo>
                  <a:close/>
                </a:path>
              </a:pathLst>
            </a:custGeom>
            <a:solidFill>
              <a:srgbClr val="000000">
                <a:alpha val="55686"/>
              </a:srgbClr>
            </a:solidFill>
          </p:spPr>
        </p:sp>
        <p:sp>
          <p:nvSpPr>
            <p:cNvPr name="TextBox 17" id="17"/>
            <p:cNvSpPr txBox="true"/>
            <p:nvPr/>
          </p:nvSpPr>
          <p:spPr>
            <a:xfrm>
              <a:off x="0" y="-66675"/>
              <a:ext cx="211135" cy="84235"/>
            </a:xfrm>
            <a:prstGeom prst="rect">
              <a:avLst/>
            </a:prstGeom>
          </p:spPr>
          <p:txBody>
            <a:bodyPr anchor="ctr" rtlCol="false" tIns="50800" lIns="50800" bIns="50800" rIns="50800"/>
            <a:lstStyle/>
            <a:p>
              <a:pPr algn="ctr">
                <a:lnSpc>
                  <a:spcPts val="2572"/>
                </a:lnSpc>
              </a:pPr>
            </a:p>
          </p:txBody>
        </p:sp>
      </p:grpSp>
      <p:grpSp>
        <p:nvGrpSpPr>
          <p:cNvPr name="Group 18" id="18"/>
          <p:cNvGrpSpPr/>
          <p:nvPr/>
        </p:nvGrpSpPr>
        <p:grpSpPr>
          <a:xfrm rot="0">
            <a:off x="15419135" y="7552209"/>
            <a:ext cx="1556280" cy="1733114"/>
            <a:chOff x="0" y="0"/>
            <a:chExt cx="489207" cy="544793"/>
          </a:xfrm>
        </p:grpSpPr>
        <p:sp>
          <p:nvSpPr>
            <p:cNvPr name="Freeform 19" id="19"/>
            <p:cNvSpPr/>
            <p:nvPr/>
          </p:nvSpPr>
          <p:spPr>
            <a:xfrm flipH="false" flipV="false" rot="0">
              <a:off x="0" y="0"/>
              <a:ext cx="489207" cy="544793"/>
            </a:xfrm>
            <a:custGeom>
              <a:avLst/>
              <a:gdLst/>
              <a:ahLst/>
              <a:cxnLst/>
              <a:rect r="r" b="b" t="t" l="l"/>
              <a:pathLst>
                <a:path h="544793" w="489207">
                  <a:moveTo>
                    <a:pt x="0" y="0"/>
                  </a:moveTo>
                  <a:lnTo>
                    <a:pt x="489207" y="0"/>
                  </a:lnTo>
                  <a:lnTo>
                    <a:pt x="489207" y="544793"/>
                  </a:lnTo>
                  <a:lnTo>
                    <a:pt x="0" y="544793"/>
                  </a:lnTo>
                  <a:close/>
                </a:path>
              </a:pathLst>
            </a:custGeom>
            <a:solidFill>
              <a:srgbClr val="6C977A"/>
            </a:solidFill>
            <a:ln w="38100" cap="sq">
              <a:solidFill>
                <a:srgbClr val="000000"/>
              </a:solidFill>
              <a:prstDash val="solid"/>
              <a:miter/>
            </a:ln>
          </p:spPr>
        </p:sp>
        <p:sp>
          <p:nvSpPr>
            <p:cNvPr name="TextBox 20" id="20"/>
            <p:cNvSpPr txBox="true"/>
            <p:nvPr/>
          </p:nvSpPr>
          <p:spPr>
            <a:xfrm>
              <a:off x="0" y="-66675"/>
              <a:ext cx="489207" cy="611468"/>
            </a:xfrm>
            <a:prstGeom prst="rect">
              <a:avLst/>
            </a:prstGeom>
          </p:spPr>
          <p:txBody>
            <a:bodyPr anchor="ctr" rtlCol="false" tIns="50800" lIns="50800" bIns="50800" rIns="50800"/>
            <a:lstStyle/>
            <a:p>
              <a:pPr algn="ctr">
                <a:lnSpc>
                  <a:spcPts val="2572"/>
                </a:lnSpc>
              </a:pPr>
            </a:p>
          </p:txBody>
        </p:sp>
      </p:grpSp>
      <p:grpSp>
        <p:nvGrpSpPr>
          <p:cNvPr name="Group 21" id="21"/>
          <p:cNvGrpSpPr/>
          <p:nvPr/>
        </p:nvGrpSpPr>
        <p:grpSpPr>
          <a:xfrm rot="0">
            <a:off x="1244600" y="581819"/>
            <a:ext cx="14952675" cy="9123363"/>
            <a:chOff x="0" y="0"/>
            <a:chExt cx="3938153" cy="2402861"/>
          </a:xfrm>
        </p:grpSpPr>
        <p:sp>
          <p:nvSpPr>
            <p:cNvPr name="Freeform 22" id="22"/>
            <p:cNvSpPr/>
            <p:nvPr/>
          </p:nvSpPr>
          <p:spPr>
            <a:xfrm flipH="false" flipV="false" rot="0">
              <a:off x="0" y="0"/>
              <a:ext cx="3938153" cy="2402861"/>
            </a:xfrm>
            <a:custGeom>
              <a:avLst/>
              <a:gdLst/>
              <a:ahLst/>
              <a:cxnLst/>
              <a:rect r="r" b="b" t="t" l="l"/>
              <a:pathLst>
                <a:path h="2402861" w="3938153">
                  <a:moveTo>
                    <a:pt x="0" y="0"/>
                  </a:moveTo>
                  <a:lnTo>
                    <a:pt x="3938153" y="0"/>
                  </a:lnTo>
                  <a:lnTo>
                    <a:pt x="3938153" y="2402861"/>
                  </a:lnTo>
                  <a:lnTo>
                    <a:pt x="0" y="2402861"/>
                  </a:lnTo>
                  <a:close/>
                </a:path>
              </a:pathLst>
            </a:custGeom>
            <a:solidFill>
              <a:srgbClr val="FFFFFF"/>
            </a:solidFill>
            <a:ln w="76200" cap="sq">
              <a:solidFill>
                <a:srgbClr val="000000"/>
              </a:solidFill>
              <a:prstDash val="solid"/>
              <a:miter/>
            </a:ln>
          </p:spPr>
        </p:sp>
        <p:sp>
          <p:nvSpPr>
            <p:cNvPr name="TextBox 23" id="23"/>
            <p:cNvSpPr txBox="true"/>
            <p:nvPr/>
          </p:nvSpPr>
          <p:spPr>
            <a:xfrm>
              <a:off x="0" y="-66675"/>
              <a:ext cx="3938153" cy="2469536"/>
            </a:xfrm>
            <a:prstGeom prst="rect">
              <a:avLst/>
            </a:prstGeom>
          </p:spPr>
          <p:txBody>
            <a:bodyPr anchor="ctr" rtlCol="false" tIns="50800" lIns="50800" bIns="50800" rIns="50800"/>
            <a:lstStyle/>
            <a:p>
              <a:pPr algn="ctr">
                <a:lnSpc>
                  <a:spcPts val="2572"/>
                </a:lnSpc>
              </a:pPr>
            </a:p>
          </p:txBody>
        </p:sp>
      </p:grpSp>
      <p:sp>
        <p:nvSpPr>
          <p:cNvPr name="Freeform 24" id="24"/>
          <p:cNvSpPr/>
          <p:nvPr/>
        </p:nvSpPr>
        <p:spPr>
          <a:xfrm flipH="false" flipV="false" rot="-5400000">
            <a:off x="-1134062" y="4491969"/>
            <a:ext cx="4621924" cy="1340358"/>
          </a:xfrm>
          <a:custGeom>
            <a:avLst/>
            <a:gdLst/>
            <a:ahLst/>
            <a:cxnLst/>
            <a:rect r="r" b="b" t="t" l="l"/>
            <a:pathLst>
              <a:path h="1340358" w="4621924">
                <a:moveTo>
                  <a:pt x="0" y="0"/>
                </a:moveTo>
                <a:lnTo>
                  <a:pt x="4621924" y="0"/>
                </a:lnTo>
                <a:lnTo>
                  <a:pt x="4621924" y="1340358"/>
                </a:lnTo>
                <a:lnTo>
                  <a:pt x="0" y="134035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5" id="25"/>
          <p:cNvSpPr/>
          <p:nvPr/>
        </p:nvSpPr>
        <p:spPr>
          <a:xfrm flipH="false" flipV="false" rot="0">
            <a:off x="2717368" y="6703271"/>
            <a:ext cx="5365260" cy="2858307"/>
          </a:xfrm>
          <a:custGeom>
            <a:avLst/>
            <a:gdLst/>
            <a:ahLst/>
            <a:cxnLst/>
            <a:rect r="r" b="b" t="t" l="l"/>
            <a:pathLst>
              <a:path h="2858307" w="5365260">
                <a:moveTo>
                  <a:pt x="0" y="0"/>
                </a:moveTo>
                <a:lnTo>
                  <a:pt x="5365260" y="0"/>
                </a:lnTo>
                <a:lnTo>
                  <a:pt x="5365260" y="2858306"/>
                </a:lnTo>
                <a:lnTo>
                  <a:pt x="0" y="2858306"/>
                </a:lnTo>
                <a:lnTo>
                  <a:pt x="0" y="0"/>
                </a:lnTo>
                <a:close/>
              </a:path>
            </a:pathLst>
          </a:custGeom>
          <a:blipFill>
            <a:blip r:embed="rId4"/>
            <a:stretch>
              <a:fillRect l="0" t="0" r="0" b="0"/>
            </a:stretch>
          </a:blipFill>
        </p:spPr>
      </p:sp>
      <p:sp>
        <p:nvSpPr>
          <p:cNvPr name="Freeform 26" id="26"/>
          <p:cNvSpPr/>
          <p:nvPr/>
        </p:nvSpPr>
        <p:spPr>
          <a:xfrm flipH="false" flipV="false" rot="0">
            <a:off x="9661065" y="1740620"/>
            <a:ext cx="6359047" cy="5875788"/>
          </a:xfrm>
          <a:custGeom>
            <a:avLst/>
            <a:gdLst/>
            <a:ahLst/>
            <a:cxnLst/>
            <a:rect r="r" b="b" t="t" l="l"/>
            <a:pathLst>
              <a:path h="5875788" w="6359047">
                <a:moveTo>
                  <a:pt x="0" y="0"/>
                </a:moveTo>
                <a:lnTo>
                  <a:pt x="6359047" y="0"/>
                </a:lnTo>
                <a:lnTo>
                  <a:pt x="6359047" y="5875789"/>
                </a:lnTo>
                <a:lnTo>
                  <a:pt x="0" y="5875789"/>
                </a:lnTo>
                <a:lnTo>
                  <a:pt x="0" y="0"/>
                </a:lnTo>
                <a:close/>
              </a:path>
            </a:pathLst>
          </a:custGeom>
          <a:blipFill>
            <a:blip r:embed="rId5"/>
            <a:stretch>
              <a:fillRect l="0" t="-175" r="-41814" b="-175"/>
            </a:stretch>
          </a:blipFill>
        </p:spPr>
      </p:sp>
      <p:sp>
        <p:nvSpPr>
          <p:cNvPr name="TextBox 27" id="27"/>
          <p:cNvSpPr txBox="true"/>
          <p:nvPr/>
        </p:nvSpPr>
        <p:spPr>
          <a:xfrm rot="5400000">
            <a:off x="15802178" y="4651755"/>
            <a:ext cx="1652954" cy="585960"/>
          </a:xfrm>
          <a:prstGeom prst="rect">
            <a:avLst/>
          </a:prstGeom>
        </p:spPr>
        <p:txBody>
          <a:bodyPr anchor="t" rtlCol="false" tIns="0" lIns="0" bIns="0" rIns="0">
            <a:spAutoFit/>
          </a:bodyPr>
          <a:lstStyle/>
          <a:p>
            <a:pPr algn="ctr">
              <a:lnSpc>
                <a:spcPts val="2345"/>
              </a:lnSpc>
            </a:pPr>
            <a:r>
              <a:rPr lang="en-US" sz="1675">
                <a:solidFill>
                  <a:srgbClr val="FFFFFF"/>
                </a:solidFill>
                <a:latin typeface="Glacial Indifference Bold"/>
              </a:rPr>
              <a:t>Recombinant RBP</a:t>
            </a:r>
          </a:p>
        </p:txBody>
      </p:sp>
      <p:sp>
        <p:nvSpPr>
          <p:cNvPr name="TextBox 28" id="28"/>
          <p:cNvSpPr txBox="true"/>
          <p:nvPr/>
        </p:nvSpPr>
        <p:spPr>
          <a:xfrm rot="0">
            <a:off x="2142868" y="1004765"/>
            <a:ext cx="13276268" cy="1075320"/>
          </a:xfrm>
          <a:prstGeom prst="rect">
            <a:avLst/>
          </a:prstGeom>
        </p:spPr>
        <p:txBody>
          <a:bodyPr anchor="t" rtlCol="false" tIns="0" lIns="0" bIns="0" rIns="0">
            <a:spAutoFit/>
          </a:bodyPr>
          <a:lstStyle/>
          <a:p>
            <a:pPr>
              <a:lnSpc>
                <a:spcPts val="7460"/>
              </a:lnSpc>
            </a:pPr>
            <a:r>
              <a:rPr lang="en-US" sz="7460" spc="-373">
                <a:solidFill>
                  <a:srgbClr val="242526"/>
                </a:solidFill>
                <a:latin typeface="Telegraf"/>
              </a:rPr>
              <a:t>Recombinant RBP</a:t>
            </a:r>
          </a:p>
        </p:txBody>
      </p:sp>
      <p:sp>
        <p:nvSpPr>
          <p:cNvPr name="TextBox 29" id="29"/>
          <p:cNvSpPr txBox="true"/>
          <p:nvPr/>
        </p:nvSpPr>
        <p:spPr>
          <a:xfrm rot="0">
            <a:off x="2144794" y="2863781"/>
            <a:ext cx="6999206" cy="3742918"/>
          </a:xfrm>
          <a:prstGeom prst="rect">
            <a:avLst/>
          </a:prstGeom>
        </p:spPr>
        <p:txBody>
          <a:bodyPr anchor="t" rtlCol="false" tIns="0" lIns="0" bIns="0" rIns="0">
            <a:spAutoFit/>
          </a:bodyPr>
          <a:lstStyle/>
          <a:p>
            <a:pPr>
              <a:lnSpc>
                <a:spcPts val="2695"/>
              </a:lnSpc>
            </a:pPr>
            <a:r>
              <a:rPr lang="en-US" sz="2450" spc="-122">
                <a:solidFill>
                  <a:srgbClr val="242526"/>
                </a:solidFill>
                <a:latin typeface="Telegraf Medium"/>
              </a:rPr>
              <a:t>Multiple RNA Binding Proteins are present in </a:t>
            </a:r>
            <a:r>
              <a:rPr lang="en-US" sz="2450" spc="-122" u="sng">
                <a:solidFill>
                  <a:srgbClr val="242526"/>
                </a:solidFill>
                <a:latin typeface="Telegraf Medium"/>
              </a:rPr>
              <a:t>E. coli</a:t>
            </a:r>
            <a:r>
              <a:rPr lang="en-US" sz="2450" spc="-122">
                <a:solidFill>
                  <a:srgbClr val="242526"/>
                </a:solidFill>
                <a:latin typeface="Telegraf Medium"/>
              </a:rPr>
              <a:t>.  PPR is one of them. (It is a homo-multimer).</a:t>
            </a:r>
          </a:p>
          <a:p>
            <a:pPr>
              <a:lnSpc>
                <a:spcPts val="2695"/>
              </a:lnSpc>
            </a:pPr>
          </a:p>
          <a:p>
            <a:pPr>
              <a:lnSpc>
                <a:spcPts val="2695"/>
              </a:lnSpc>
            </a:pPr>
            <a:r>
              <a:rPr lang="en-US" sz="2450" spc="-122">
                <a:solidFill>
                  <a:srgbClr val="242526"/>
                </a:solidFill>
                <a:latin typeface="Telegraf Medium"/>
              </a:rPr>
              <a:t>PPR is highly versatile for Engineering Binding Specificity to a particular RNA sequence.</a:t>
            </a:r>
          </a:p>
          <a:p>
            <a:pPr>
              <a:lnSpc>
                <a:spcPts val="2695"/>
              </a:lnSpc>
            </a:pPr>
          </a:p>
          <a:p>
            <a:pPr>
              <a:lnSpc>
                <a:spcPts val="2695"/>
              </a:lnSpc>
            </a:pPr>
            <a:r>
              <a:rPr lang="en-US" sz="2450" spc="-122">
                <a:solidFill>
                  <a:srgbClr val="242526"/>
                </a:solidFill>
                <a:latin typeface="Telegraf Medium"/>
              </a:rPr>
              <a:t>Each subunit can be engineered to be specific to particular Nucleotide of RNA.</a:t>
            </a:r>
          </a:p>
          <a:p>
            <a:pPr>
              <a:lnSpc>
                <a:spcPts val="2695"/>
              </a:lnSpc>
            </a:pPr>
          </a:p>
          <a:p>
            <a:pPr>
              <a:lnSpc>
                <a:spcPts val="2695"/>
              </a:lnSpc>
            </a:pPr>
            <a:r>
              <a:rPr lang="en-US" sz="2450" spc="-122">
                <a:solidFill>
                  <a:srgbClr val="242526"/>
                </a:solidFill>
                <a:latin typeface="Telegraf Medium"/>
              </a:rPr>
              <a:t>Subunits seamlessly joined to each other by Golden Gate Assembly.</a:t>
            </a:r>
          </a:p>
        </p:txBody>
      </p:sp>
      <p:sp>
        <p:nvSpPr>
          <p:cNvPr name="TextBox 30" id="30"/>
          <p:cNvSpPr txBox="true"/>
          <p:nvPr/>
        </p:nvSpPr>
        <p:spPr>
          <a:xfrm rot="5400000">
            <a:off x="15783161" y="8189985"/>
            <a:ext cx="1733114" cy="585960"/>
          </a:xfrm>
          <a:prstGeom prst="rect">
            <a:avLst/>
          </a:prstGeom>
        </p:spPr>
        <p:txBody>
          <a:bodyPr anchor="t" rtlCol="false" tIns="0" lIns="0" bIns="0" rIns="0">
            <a:spAutoFit/>
          </a:bodyPr>
          <a:lstStyle/>
          <a:p>
            <a:pPr algn="ctr">
              <a:lnSpc>
                <a:spcPts val="2345"/>
              </a:lnSpc>
            </a:pPr>
            <a:r>
              <a:rPr lang="en-US" sz="1675">
                <a:solidFill>
                  <a:srgbClr val="FFFFFF"/>
                </a:solidFill>
                <a:latin typeface="Glacial Indifference Bold"/>
              </a:rPr>
              <a:t>Cre-Lox Gene Regulation</a:t>
            </a:r>
          </a:p>
        </p:txBody>
      </p:sp>
      <p:sp>
        <p:nvSpPr>
          <p:cNvPr name="TextBox 31" id="31"/>
          <p:cNvSpPr txBox="true"/>
          <p:nvPr/>
        </p:nvSpPr>
        <p:spPr>
          <a:xfrm rot="0">
            <a:off x="217642" y="9684241"/>
            <a:ext cx="262145" cy="449364"/>
          </a:xfrm>
          <a:prstGeom prst="rect">
            <a:avLst/>
          </a:prstGeom>
        </p:spPr>
        <p:txBody>
          <a:bodyPr anchor="t" rtlCol="false" tIns="0" lIns="0" bIns="0" rIns="0">
            <a:spAutoFit/>
          </a:bodyPr>
          <a:lstStyle/>
          <a:p>
            <a:pPr algn="ctr">
              <a:lnSpc>
                <a:spcPts val="3706"/>
              </a:lnSpc>
              <a:spcBef>
                <a:spcPct val="0"/>
              </a:spcBef>
            </a:pPr>
            <a:r>
              <a:rPr lang="en-US" sz="2288">
                <a:solidFill>
                  <a:srgbClr val="000000"/>
                </a:solidFill>
                <a:latin typeface="Glacial Indifference"/>
              </a:rPr>
              <a:t>12</a:t>
            </a:r>
          </a:p>
        </p:txBody>
      </p:sp>
    </p:spTree>
  </p:cSld>
  <p:clrMapOvr>
    <a:masterClrMapping/>
  </p:clrMapOvr>
  <p:transition spd="slow">
    <p:cover dir="l"/>
  </p:transition>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EBE8DA"/>
        </a:solidFill>
      </p:bgPr>
    </p:bg>
    <p:spTree>
      <p:nvGrpSpPr>
        <p:cNvPr id="1" name=""/>
        <p:cNvGrpSpPr/>
        <p:nvPr/>
      </p:nvGrpSpPr>
      <p:grpSpPr>
        <a:xfrm>
          <a:off x="0" y="0"/>
          <a:ext cx="0" cy="0"/>
          <a:chOff x="0" y="0"/>
          <a:chExt cx="0" cy="0"/>
        </a:xfrm>
      </p:grpSpPr>
      <p:grpSp>
        <p:nvGrpSpPr>
          <p:cNvPr name="Group 2" id="2"/>
          <p:cNvGrpSpPr/>
          <p:nvPr/>
        </p:nvGrpSpPr>
        <p:grpSpPr>
          <a:xfrm rot="0">
            <a:off x="1350496" y="700623"/>
            <a:ext cx="14931480" cy="8860954"/>
            <a:chOff x="0" y="0"/>
            <a:chExt cx="3932571" cy="2333749"/>
          </a:xfrm>
        </p:grpSpPr>
        <p:sp>
          <p:nvSpPr>
            <p:cNvPr name="Freeform 3" id="3"/>
            <p:cNvSpPr/>
            <p:nvPr/>
          </p:nvSpPr>
          <p:spPr>
            <a:xfrm flipH="false" flipV="false" rot="0">
              <a:off x="0" y="0"/>
              <a:ext cx="3932571" cy="2333749"/>
            </a:xfrm>
            <a:custGeom>
              <a:avLst/>
              <a:gdLst/>
              <a:ahLst/>
              <a:cxnLst/>
              <a:rect r="r" b="b" t="t" l="l"/>
              <a:pathLst>
                <a:path h="2333749" w="3932571">
                  <a:moveTo>
                    <a:pt x="0" y="0"/>
                  </a:moveTo>
                  <a:lnTo>
                    <a:pt x="3932571" y="0"/>
                  </a:lnTo>
                  <a:lnTo>
                    <a:pt x="3932571" y="2333749"/>
                  </a:lnTo>
                  <a:lnTo>
                    <a:pt x="0" y="2333749"/>
                  </a:lnTo>
                  <a:close/>
                </a:path>
              </a:pathLst>
            </a:custGeom>
            <a:solidFill>
              <a:srgbClr val="FFFFFF"/>
            </a:solidFill>
            <a:ln w="76200" cap="sq">
              <a:solidFill>
                <a:srgbClr val="000000"/>
              </a:solidFill>
              <a:prstDash val="solid"/>
              <a:miter/>
            </a:ln>
          </p:spPr>
        </p:sp>
        <p:sp>
          <p:nvSpPr>
            <p:cNvPr name="TextBox 4" id="4"/>
            <p:cNvSpPr txBox="true"/>
            <p:nvPr/>
          </p:nvSpPr>
          <p:spPr>
            <a:xfrm>
              <a:off x="0" y="-66675"/>
              <a:ext cx="3932571" cy="2400424"/>
            </a:xfrm>
            <a:prstGeom prst="rect">
              <a:avLst/>
            </a:prstGeom>
          </p:spPr>
          <p:txBody>
            <a:bodyPr anchor="ctr" rtlCol="false" tIns="50800" lIns="50800" bIns="50800" rIns="50800"/>
            <a:lstStyle/>
            <a:p>
              <a:pPr algn="ctr">
                <a:lnSpc>
                  <a:spcPts val="2572"/>
                </a:lnSpc>
              </a:pPr>
            </a:p>
          </p:txBody>
        </p:sp>
      </p:grpSp>
      <p:grpSp>
        <p:nvGrpSpPr>
          <p:cNvPr name="Group 5" id="5"/>
          <p:cNvGrpSpPr/>
          <p:nvPr/>
        </p:nvGrpSpPr>
        <p:grpSpPr>
          <a:xfrm rot="0">
            <a:off x="15419135" y="5819095"/>
            <a:ext cx="1556280" cy="1733114"/>
            <a:chOff x="0" y="0"/>
            <a:chExt cx="489207" cy="544793"/>
          </a:xfrm>
        </p:grpSpPr>
        <p:sp>
          <p:nvSpPr>
            <p:cNvPr name="Freeform 6" id="6"/>
            <p:cNvSpPr/>
            <p:nvPr/>
          </p:nvSpPr>
          <p:spPr>
            <a:xfrm flipH="false" flipV="false" rot="0">
              <a:off x="0" y="0"/>
              <a:ext cx="489207" cy="544793"/>
            </a:xfrm>
            <a:custGeom>
              <a:avLst/>
              <a:gdLst/>
              <a:ahLst/>
              <a:cxnLst/>
              <a:rect r="r" b="b" t="t" l="l"/>
              <a:pathLst>
                <a:path h="544793" w="489207">
                  <a:moveTo>
                    <a:pt x="0" y="0"/>
                  </a:moveTo>
                  <a:lnTo>
                    <a:pt x="489207" y="0"/>
                  </a:lnTo>
                  <a:lnTo>
                    <a:pt x="489207" y="544793"/>
                  </a:lnTo>
                  <a:lnTo>
                    <a:pt x="0" y="544793"/>
                  </a:lnTo>
                  <a:close/>
                </a:path>
              </a:pathLst>
            </a:custGeom>
            <a:solidFill>
              <a:srgbClr val="6C977A"/>
            </a:solidFill>
            <a:ln w="38100" cap="sq">
              <a:solidFill>
                <a:srgbClr val="000000"/>
              </a:solidFill>
              <a:prstDash val="solid"/>
              <a:miter/>
            </a:ln>
          </p:spPr>
        </p:sp>
        <p:sp>
          <p:nvSpPr>
            <p:cNvPr name="TextBox 7" id="7"/>
            <p:cNvSpPr txBox="true"/>
            <p:nvPr/>
          </p:nvSpPr>
          <p:spPr>
            <a:xfrm>
              <a:off x="0" y="-66675"/>
              <a:ext cx="489207" cy="611468"/>
            </a:xfrm>
            <a:prstGeom prst="rect">
              <a:avLst/>
            </a:prstGeom>
          </p:spPr>
          <p:txBody>
            <a:bodyPr anchor="ctr" rtlCol="false" tIns="50800" lIns="50800" bIns="50800" rIns="50800"/>
            <a:lstStyle/>
            <a:p>
              <a:pPr algn="ctr">
                <a:lnSpc>
                  <a:spcPts val="2572"/>
                </a:lnSpc>
              </a:pPr>
            </a:p>
          </p:txBody>
        </p:sp>
      </p:grpSp>
      <p:grpSp>
        <p:nvGrpSpPr>
          <p:cNvPr name="Group 8" id="8"/>
          <p:cNvGrpSpPr/>
          <p:nvPr/>
        </p:nvGrpSpPr>
        <p:grpSpPr>
          <a:xfrm rot="0">
            <a:off x="15419135" y="4118258"/>
            <a:ext cx="1556280" cy="1733114"/>
            <a:chOff x="0" y="0"/>
            <a:chExt cx="489207" cy="544793"/>
          </a:xfrm>
        </p:grpSpPr>
        <p:sp>
          <p:nvSpPr>
            <p:cNvPr name="Freeform 9" id="9"/>
            <p:cNvSpPr/>
            <p:nvPr/>
          </p:nvSpPr>
          <p:spPr>
            <a:xfrm flipH="false" flipV="false" rot="0">
              <a:off x="0" y="0"/>
              <a:ext cx="489207" cy="544793"/>
            </a:xfrm>
            <a:custGeom>
              <a:avLst/>
              <a:gdLst/>
              <a:ahLst/>
              <a:cxnLst/>
              <a:rect r="r" b="b" t="t" l="l"/>
              <a:pathLst>
                <a:path h="544793" w="489207">
                  <a:moveTo>
                    <a:pt x="0" y="0"/>
                  </a:moveTo>
                  <a:lnTo>
                    <a:pt x="489207" y="0"/>
                  </a:lnTo>
                  <a:lnTo>
                    <a:pt x="489207" y="544793"/>
                  </a:lnTo>
                  <a:lnTo>
                    <a:pt x="0" y="544793"/>
                  </a:lnTo>
                  <a:close/>
                </a:path>
              </a:pathLst>
            </a:custGeom>
            <a:solidFill>
              <a:srgbClr val="578466"/>
            </a:solidFill>
            <a:ln w="38100" cap="sq">
              <a:solidFill>
                <a:srgbClr val="000000"/>
              </a:solidFill>
              <a:prstDash val="solid"/>
              <a:miter/>
            </a:ln>
          </p:spPr>
        </p:sp>
        <p:sp>
          <p:nvSpPr>
            <p:cNvPr name="TextBox 10" id="10"/>
            <p:cNvSpPr txBox="true"/>
            <p:nvPr/>
          </p:nvSpPr>
          <p:spPr>
            <a:xfrm>
              <a:off x="0" y="-66675"/>
              <a:ext cx="489207" cy="611468"/>
            </a:xfrm>
            <a:prstGeom prst="rect">
              <a:avLst/>
            </a:prstGeom>
          </p:spPr>
          <p:txBody>
            <a:bodyPr anchor="ctr" rtlCol="false" tIns="50800" lIns="50800" bIns="50800" rIns="50800"/>
            <a:lstStyle/>
            <a:p>
              <a:pPr algn="ctr">
                <a:lnSpc>
                  <a:spcPts val="2572"/>
                </a:lnSpc>
              </a:pPr>
            </a:p>
          </p:txBody>
        </p:sp>
      </p:grpSp>
      <p:grpSp>
        <p:nvGrpSpPr>
          <p:cNvPr name="Group 11" id="11"/>
          <p:cNvGrpSpPr/>
          <p:nvPr/>
        </p:nvGrpSpPr>
        <p:grpSpPr>
          <a:xfrm rot="0">
            <a:off x="16285772" y="5771212"/>
            <a:ext cx="671670" cy="55864"/>
            <a:chOff x="0" y="0"/>
            <a:chExt cx="211135" cy="17560"/>
          </a:xfrm>
        </p:grpSpPr>
        <p:sp>
          <p:nvSpPr>
            <p:cNvPr name="Freeform 12" id="12"/>
            <p:cNvSpPr/>
            <p:nvPr/>
          </p:nvSpPr>
          <p:spPr>
            <a:xfrm flipH="false" flipV="false" rot="0">
              <a:off x="0" y="0"/>
              <a:ext cx="211135" cy="17560"/>
            </a:xfrm>
            <a:custGeom>
              <a:avLst/>
              <a:gdLst/>
              <a:ahLst/>
              <a:cxnLst/>
              <a:rect r="r" b="b" t="t" l="l"/>
              <a:pathLst>
                <a:path h="17560" w="211135">
                  <a:moveTo>
                    <a:pt x="0" y="0"/>
                  </a:moveTo>
                  <a:lnTo>
                    <a:pt x="211135" y="0"/>
                  </a:lnTo>
                  <a:lnTo>
                    <a:pt x="211135" y="17560"/>
                  </a:lnTo>
                  <a:lnTo>
                    <a:pt x="0" y="17560"/>
                  </a:lnTo>
                  <a:close/>
                </a:path>
              </a:pathLst>
            </a:custGeom>
            <a:solidFill>
              <a:srgbClr val="000000">
                <a:alpha val="55686"/>
              </a:srgbClr>
            </a:solidFill>
          </p:spPr>
        </p:sp>
        <p:sp>
          <p:nvSpPr>
            <p:cNvPr name="TextBox 13" id="13"/>
            <p:cNvSpPr txBox="true"/>
            <p:nvPr/>
          </p:nvSpPr>
          <p:spPr>
            <a:xfrm>
              <a:off x="0" y="-66675"/>
              <a:ext cx="211135" cy="84235"/>
            </a:xfrm>
            <a:prstGeom prst="rect">
              <a:avLst/>
            </a:prstGeom>
          </p:spPr>
          <p:txBody>
            <a:bodyPr anchor="ctr" rtlCol="false" tIns="50800" lIns="50800" bIns="50800" rIns="50800"/>
            <a:lstStyle/>
            <a:p>
              <a:pPr algn="ctr">
                <a:lnSpc>
                  <a:spcPts val="2572"/>
                </a:lnSpc>
              </a:pPr>
            </a:p>
          </p:txBody>
        </p:sp>
      </p:grpSp>
      <p:sp>
        <p:nvSpPr>
          <p:cNvPr name="TextBox 14" id="14"/>
          <p:cNvSpPr txBox="true"/>
          <p:nvPr/>
        </p:nvSpPr>
        <p:spPr>
          <a:xfrm rot="5400000">
            <a:off x="15783161" y="6456872"/>
            <a:ext cx="1733114" cy="585960"/>
          </a:xfrm>
          <a:prstGeom prst="rect">
            <a:avLst/>
          </a:prstGeom>
        </p:spPr>
        <p:txBody>
          <a:bodyPr anchor="t" rtlCol="false" tIns="0" lIns="0" bIns="0" rIns="0">
            <a:spAutoFit/>
          </a:bodyPr>
          <a:lstStyle/>
          <a:p>
            <a:pPr algn="ctr">
              <a:lnSpc>
                <a:spcPts val="2345"/>
              </a:lnSpc>
            </a:pPr>
            <a:r>
              <a:rPr lang="en-US" sz="1675">
                <a:solidFill>
                  <a:srgbClr val="FFFFFF"/>
                </a:solidFill>
                <a:latin typeface="Glacial Indifference Bold"/>
              </a:rPr>
              <a:t>Surface Nanobodies</a:t>
            </a:r>
          </a:p>
        </p:txBody>
      </p:sp>
      <p:grpSp>
        <p:nvGrpSpPr>
          <p:cNvPr name="Group 15" id="15"/>
          <p:cNvGrpSpPr/>
          <p:nvPr/>
        </p:nvGrpSpPr>
        <p:grpSpPr>
          <a:xfrm rot="0">
            <a:off x="16285772" y="4062394"/>
            <a:ext cx="671670" cy="55864"/>
            <a:chOff x="0" y="0"/>
            <a:chExt cx="211135" cy="17560"/>
          </a:xfrm>
        </p:grpSpPr>
        <p:sp>
          <p:nvSpPr>
            <p:cNvPr name="Freeform 16" id="16"/>
            <p:cNvSpPr/>
            <p:nvPr/>
          </p:nvSpPr>
          <p:spPr>
            <a:xfrm flipH="false" flipV="false" rot="0">
              <a:off x="0" y="0"/>
              <a:ext cx="211135" cy="17560"/>
            </a:xfrm>
            <a:custGeom>
              <a:avLst/>
              <a:gdLst/>
              <a:ahLst/>
              <a:cxnLst/>
              <a:rect r="r" b="b" t="t" l="l"/>
              <a:pathLst>
                <a:path h="17560" w="211135">
                  <a:moveTo>
                    <a:pt x="0" y="0"/>
                  </a:moveTo>
                  <a:lnTo>
                    <a:pt x="211135" y="0"/>
                  </a:lnTo>
                  <a:lnTo>
                    <a:pt x="211135" y="17560"/>
                  </a:lnTo>
                  <a:lnTo>
                    <a:pt x="0" y="17560"/>
                  </a:lnTo>
                  <a:close/>
                </a:path>
              </a:pathLst>
            </a:custGeom>
            <a:solidFill>
              <a:srgbClr val="000000">
                <a:alpha val="55686"/>
              </a:srgbClr>
            </a:solidFill>
          </p:spPr>
        </p:sp>
        <p:sp>
          <p:nvSpPr>
            <p:cNvPr name="TextBox 17" id="17"/>
            <p:cNvSpPr txBox="true"/>
            <p:nvPr/>
          </p:nvSpPr>
          <p:spPr>
            <a:xfrm>
              <a:off x="0" y="-66675"/>
              <a:ext cx="211135" cy="84235"/>
            </a:xfrm>
            <a:prstGeom prst="rect">
              <a:avLst/>
            </a:prstGeom>
          </p:spPr>
          <p:txBody>
            <a:bodyPr anchor="ctr" rtlCol="false" tIns="50800" lIns="50800" bIns="50800" rIns="50800"/>
            <a:lstStyle/>
            <a:p>
              <a:pPr algn="ctr">
                <a:lnSpc>
                  <a:spcPts val="2572"/>
                </a:lnSpc>
              </a:pPr>
            </a:p>
          </p:txBody>
        </p:sp>
      </p:grpSp>
      <p:grpSp>
        <p:nvGrpSpPr>
          <p:cNvPr name="Group 18" id="18"/>
          <p:cNvGrpSpPr/>
          <p:nvPr/>
        </p:nvGrpSpPr>
        <p:grpSpPr>
          <a:xfrm rot="0">
            <a:off x="15419135" y="7552209"/>
            <a:ext cx="1556280" cy="1733114"/>
            <a:chOff x="0" y="0"/>
            <a:chExt cx="489207" cy="544793"/>
          </a:xfrm>
        </p:grpSpPr>
        <p:sp>
          <p:nvSpPr>
            <p:cNvPr name="Freeform 19" id="19"/>
            <p:cNvSpPr/>
            <p:nvPr/>
          </p:nvSpPr>
          <p:spPr>
            <a:xfrm flipH="false" flipV="false" rot="0">
              <a:off x="0" y="0"/>
              <a:ext cx="489207" cy="544793"/>
            </a:xfrm>
            <a:custGeom>
              <a:avLst/>
              <a:gdLst/>
              <a:ahLst/>
              <a:cxnLst/>
              <a:rect r="r" b="b" t="t" l="l"/>
              <a:pathLst>
                <a:path h="544793" w="489207">
                  <a:moveTo>
                    <a:pt x="0" y="0"/>
                  </a:moveTo>
                  <a:lnTo>
                    <a:pt x="489207" y="0"/>
                  </a:lnTo>
                  <a:lnTo>
                    <a:pt x="489207" y="544793"/>
                  </a:lnTo>
                  <a:lnTo>
                    <a:pt x="0" y="544793"/>
                  </a:lnTo>
                  <a:close/>
                </a:path>
              </a:pathLst>
            </a:custGeom>
            <a:solidFill>
              <a:srgbClr val="6C977A"/>
            </a:solidFill>
            <a:ln w="38100" cap="sq">
              <a:solidFill>
                <a:srgbClr val="000000"/>
              </a:solidFill>
              <a:prstDash val="solid"/>
              <a:miter/>
            </a:ln>
          </p:spPr>
        </p:sp>
        <p:sp>
          <p:nvSpPr>
            <p:cNvPr name="TextBox 20" id="20"/>
            <p:cNvSpPr txBox="true"/>
            <p:nvPr/>
          </p:nvSpPr>
          <p:spPr>
            <a:xfrm>
              <a:off x="0" y="-66675"/>
              <a:ext cx="489207" cy="611468"/>
            </a:xfrm>
            <a:prstGeom prst="rect">
              <a:avLst/>
            </a:prstGeom>
          </p:spPr>
          <p:txBody>
            <a:bodyPr anchor="ctr" rtlCol="false" tIns="50800" lIns="50800" bIns="50800" rIns="50800"/>
            <a:lstStyle/>
            <a:p>
              <a:pPr algn="ctr">
                <a:lnSpc>
                  <a:spcPts val="2572"/>
                </a:lnSpc>
              </a:pPr>
            </a:p>
          </p:txBody>
        </p:sp>
      </p:grpSp>
      <p:grpSp>
        <p:nvGrpSpPr>
          <p:cNvPr name="Group 21" id="21"/>
          <p:cNvGrpSpPr/>
          <p:nvPr/>
        </p:nvGrpSpPr>
        <p:grpSpPr>
          <a:xfrm rot="0">
            <a:off x="1266564" y="700623"/>
            <a:ext cx="14952675" cy="9123363"/>
            <a:chOff x="0" y="0"/>
            <a:chExt cx="3938153" cy="2402861"/>
          </a:xfrm>
        </p:grpSpPr>
        <p:sp>
          <p:nvSpPr>
            <p:cNvPr name="Freeform 22" id="22"/>
            <p:cNvSpPr/>
            <p:nvPr/>
          </p:nvSpPr>
          <p:spPr>
            <a:xfrm flipH="false" flipV="false" rot="0">
              <a:off x="0" y="0"/>
              <a:ext cx="3938153" cy="2402861"/>
            </a:xfrm>
            <a:custGeom>
              <a:avLst/>
              <a:gdLst/>
              <a:ahLst/>
              <a:cxnLst/>
              <a:rect r="r" b="b" t="t" l="l"/>
              <a:pathLst>
                <a:path h="2402861" w="3938153">
                  <a:moveTo>
                    <a:pt x="0" y="0"/>
                  </a:moveTo>
                  <a:lnTo>
                    <a:pt x="3938153" y="0"/>
                  </a:lnTo>
                  <a:lnTo>
                    <a:pt x="3938153" y="2402861"/>
                  </a:lnTo>
                  <a:lnTo>
                    <a:pt x="0" y="2402861"/>
                  </a:lnTo>
                  <a:close/>
                </a:path>
              </a:pathLst>
            </a:custGeom>
            <a:solidFill>
              <a:srgbClr val="FFFFFF"/>
            </a:solidFill>
            <a:ln w="76200" cap="sq">
              <a:solidFill>
                <a:srgbClr val="000000"/>
              </a:solidFill>
              <a:prstDash val="solid"/>
              <a:miter/>
            </a:ln>
          </p:spPr>
        </p:sp>
        <p:sp>
          <p:nvSpPr>
            <p:cNvPr name="TextBox 23" id="23"/>
            <p:cNvSpPr txBox="true"/>
            <p:nvPr/>
          </p:nvSpPr>
          <p:spPr>
            <a:xfrm>
              <a:off x="0" y="-66675"/>
              <a:ext cx="3938153" cy="2469536"/>
            </a:xfrm>
            <a:prstGeom prst="rect">
              <a:avLst/>
            </a:prstGeom>
          </p:spPr>
          <p:txBody>
            <a:bodyPr anchor="ctr" rtlCol="false" tIns="50800" lIns="50800" bIns="50800" rIns="50800"/>
            <a:lstStyle/>
            <a:p>
              <a:pPr algn="ctr">
                <a:lnSpc>
                  <a:spcPts val="2572"/>
                </a:lnSpc>
              </a:pPr>
            </a:p>
          </p:txBody>
        </p:sp>
      </p:grpSp>
      <p:sp>
        <p:nvSpPr>
          <p:cNvPr name="Freeform 24" id="24"/>
          <p:cNvSpPr/>
          <p:nvPr/>
        </p:nvSpPr>
        <p:spPr>
          <a:xfrm flipH="false" flipV="false" rot="-5400000">
            <a:off x="-1134062" y="4491969"/>
            <a:ext cx="4621924" cy="1340358"/>
          </a:xfrm>
          <a:custGeom>
            <a:avLst/>
            <a:gdLst/>
            <a:ahLst/>
            <a:cxnLst/>
            <a:rect r="r" b="b" t="t" l="l"/>
            <a:pathLst>
              <a:path h="1340358" w="4621924">
                <a:moveTo>
                  <a:pt x="0" y="0"/>
                </a:moveTo>
                <a:lnTo>
                  <a:pt x="4621924" y="0"/>
                </a:lnTo>
                <a:lnTo>
                  <a:pt x="4621924" y="1340358"/>
                </a:lnTo>
                <a:lnTo>
                  <a:pt x="0" y="134035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5" id="25"/>
          <p:cNvSpPr/>
          <p:nvPr/>
        </p:nvSpPr>
        <p:spPr>
          <a:xfrm flipH="false" flipV="false" rot="0">
            <a:off x="8122332" y="2036508"/>
            <a:ext cx="7717738" cy="4449986"/>
          </a:xfrm>
          <a:custGeom>
            <a:avLst/>
            <a:gdLst/>
            <a:ahLst/>
            <a:cxnLst/>
            <a:rect r="r" b="b" t="t" l="l"/>
            <a:pathLst>
              <a:path h="4449986" w="7717738">
                <a:moveTo>
                  <a:pt x="0" y="0"/>
                </a:moveTo>
                <a:lnTo>
                  <a:pt x="7717737" y="0"/>
                </a:lnTo>
                <a:lnTo>
                  <a:pt x="7717737" y="4449986"/>
                </a:lnTo>
                <a:lnTo>
                  <a:pt x="0" y="4449986"/>
                </a:lnTo>
                <a:lnTo>
                  <a:pt x="0" y="0"/>
                </a:lnTo>
                <a:close/>
              </a:path>
            </a:pathLst>
          </a:custGeom>
          <a:blipFill>
            <a:blip r:embed="rId4"/>
            <a:stretch>
              <a:fillRect l="0" t="0" r="0" b="-50650"/>
            </a:stretch>
          </a:blipFill>
        </p:spPr>
      </p:sp>
      <p:sp>
        <p:nvSpPr>
          <p:cNvPr name="TextBox 26" id="26"/>
          <p:cNvSpPr txBox="true"/>
          <p:nvPr/>
        </p:nvSpPr>
        <p:spPr>
          <a:xfrm rot="5400000">
            <a:off x="15802178" y="4651755"/>
            <a:ext cx="1652954" cy="585960"/>
          </a:xfrm>
          <a:prstGeom prst="rect">
            <a:avLst/>
          </a:prstGeom>
        </p:spPr>
        <p:txBody>
          <a:bodyPr anchor="t" rtlCol="false" tIns="0" lIns="0" bIns="0" rIns="0">
            <a:spAutoFit/>
          </a:bodyPr>
          <a:lstStyle/>
          <a:p>
            <a:pPr algn="ctr">
              <a:lnSpc>
                <a:spcPts val="2345"/>
              </a:lnSpc>
            </a:pPr>
            <a:r>
              <a:rPr lang="en-US" sz="1675">
                <a:solidFill>
                  <a:srgbClr val="FFFFFF"/>
                </a:solidFill>
                <a:latin typeface="Glacial Indifference Bold"/>
              </a:rPr>
              <a:t>Recombinant RBP</a:t>
            </a:r>
          </a:p>
        </p:txBody>
      </p:sp>
      <p:sp>
        <p:nvSpPr>
          <p:cNvPr name="TextBox 27" id="27"/>
          <p:cNvSpPr txBox="true"/>
          <p:nvPr/>
        </p:nvSpPr>
        <p:spPr>
          <a:xfrm rot="0">
            <a:off x="2142868" y="1004765"/>
            <a:ext cx="13276268" cy="1075196"/>
          </a:xfrm>
          <a:prstGeom prst="rect">
            <a:avLst/>
          </a:prstGeom>
        </p:spPr>
        <p:txBody>
          <a:bodyPr anchor="t" rtlCol="false" tIns="0" lIns="0" bIns="0" rIns="0">
            <a:spAutoFit/>
          </a:bodyPr>
          <a:lstStyle/>
          <a:p>
            <a:pPr>
              <a:lnSpc>
                <a:spcPts val="7460"/>
              </a:lnSpc>
            </a:pPr>
            <a:r>
              <a:rPr lang="en-US" sz="7460" spc="-373">
                <a:solidFill>
                  <a:srgbClr val="242526"/>
                </a:solidFill>
                <a:latin typeface="Telegraf"/>
              </a:rPr>
              <a:t>Recombinant RBP</a:t>
            </a:r>
          </a:p>
        </p:txBody>
      </p:sp>
      <p:sp>
        <p:nvSpPr>
          <p:cNvPr name="TextBox 28" id="28"/>
          <p:cNvSpPr txBox="true"/>
          <p:nvPr/>
        </p:nvSpPr>
        <p:spPr>
          <a:xfrm rot="0">
            <a:off x="2293631" y="2070436"/>
            <a:ext cx="5828700" cy="4416058"/>
          </a:xfrm>
          <a:prstGeom prst="rect">
            <a:avLst/>
          </a:prstGeom>
        </p:spPr>
        <p:txBody>
          <a:bodyPr anchor="t" rtlCol="false" tIns="0" lIns="0" bIns="0" rIns="0">
            <a:spAutoFit/>
          </a:bodyPr>
          <a:lstStyle/>
          <a:p>
            <a:pPr>
              <a:lnSpc>
                <a:spcPts val="2695"/>
              </a:lnSpc>
            </a:pPr>
            <a:r>
              <a:rPr lang="en-US" sz="2450" spc="-122">
                <a:solidFill>
                  <a:srgbClr val="242526"/>
                </a:solidFill>
                <a:latin typeface="Telegraf Medium"/>
              </a:rPr>
              <a:t>Here is a brief description on how we are planning on achieving the assembly.</a:t>
            </a:r>
          </a:p>
          <a:p>
            <a:pPr>
              <a:lnSpc>
                <a:spcPts val="2695"/>
              </a:lnSpc>
            </a:pPr>
          </a:p>
          <a:p>
            <a:pPr>
              <a:lnSpc>
                <a:spcPts val="2695"/>
              </a:lnSpc>
            </a:pPr>
            <a:r>
              <a:rPr lang="en-US" sz="2450" spc="-122">
                <a:solidFill>
                  <a:srgbClr val="242526"/>
                </a:solidFill>
                <a:latin typeface="Telegraf Medium"/>
              </a:rPr>
              <a:t>At the end of RBD, a pelB sequence also needs to be added.</a:t>
            </a:r>
          </a:p>
          <a:p>
            <a:pPr>
              <a:lnSpc>
                <a:spcPts val="2695"/>
              </a:lnSpc>
            </a:pPr>
          </a:p>
          <a:p>
            <a:pPr>
              <a:lnSpc>
                <a:spcPts val="2695"/>
              </a:lnSpc>
            </a:pPr>
            <a:r>
              <a:rPr lang="en-US" sz="2450" spc="-122">
                <a:solidFill>
                  <a:srgbClr val="242526"/>
                </a:solidFill>
                <a:latin typeface="Telegraf Medium"/>
              </a:rPr>
              <a:t>PelB is a signalling peptide</a:t>
            </a:r>
          </a:p>
          <a:p>
            <a:pPr>
              <a:lnSpc>
                <a:spcPts val="2695"/>
              </a:lnSpc>
            </a:pPr>
            <a:r>
              <a:rPr lang="en-US" sz="2450" spc="-122">
                <a:solidFill>
                  <a:srgbClr val="242526"/>
                </a:solidFill>
                <a:latin typeface="Telegraf Medium"/>
              </a:rPr>
              <a:t>Carries attached proteins to the Periplasmic Space</a:t>
            </a:r>
          </a:p>
          <a:p>
            <a:pPr>
              <a:lnSpc>
                <a:spcPts val="2695"/>
              </a:lnSpc>
            </a:pPr>
          </a:p>
          <a:p>
            <a:pPr>
              <a:lnSpc>
                <a:spcPts val="2695"/>
              </a:lnSpc>
            </a:pPr>
            <a:r>
              <a:rPr lang="en-US" sz="2450" spc="-122">
                <a:solidFill>
                  <a:srgbClr val="242526"/>
                </a:solidFill>
                <a:latin typeface="Telegraf Medium"/>
              </a:rPr>
              <a:t>Length of PelB :- 22 Residues</a:t>
            </a:r>
          </a:p>
          <a:p>
            <a:pPr>
              <a:lnSpc>
                <a:spcPts val="2695"/>
              </a:lnSpc>
            </a:pPr>
          </a:p>
          <a:p>
            <a:pPr>
              <a:lnSpc>
                <a:spcPts val="2695"/>
              </a:lnSpc>
            </a:pPr>
            <a:r>
              <a:rPr lang="en-US" sz="2450" spc="-122">
                <a:solidFill>
                  <a:srgbClr val="242526"/>
                </a:solidFill>
                <a:latin typeface="Telegraf Medium"/>
              </a:rPr>
              <a:t>Length of one subunit of PPR :- 35 Residues</a:t>
            </a:r>
          </a:p>
        </p:txBody>
      </p:sp>
      <p:sp>
        <p:nvSpPr>
          <p:cNvPr name="TextBox 29" id="29"/>
          <p:cNvSpPr txBox="true"/>
          <p:nvPr/>
        </p:nvSpPr>
        <p:spPr>
          <a:xfrm rot="5400000">
            <a:off x="15783161" y="8189985"/>
            <a:ext cx="1733114" cy="585960"/>
          </a:xfrm>
          <a:prstGeom prst="rect">
            <a:avLst/>
          </a:prstGeom>
        </p:spPr>
        <p:txBody>
          <a:bodyPr anchor="t" rtlCol="false" tIns="0" lIns="0" bIns="0" rIns="0">
            <a:spAutoFit/>
          </a:bodyPr>
          <a:lstStyle/>
          <a:p>
            <a:pPr algn="ctr">
              <a:lnSpc>
                <a:spcPts val="2345"/>
              </a:lnSpc>
            </a:pPr>
            <a:r>
              <a:rPr lang="en-US" sz="1675">
                <a:solidFill>
                  <a:srgbClr val="FFFFFF"/>
                </a:solidFill>
                <a:latin typeface="Glacial Indifference Bold"/>
              </a:rPr>
              <a:t>Cre-Lox Gene Regulation</a:t>
            </a:r>
          </a:p>
        </p:txBody>
      </p:sp>
      <p:sp>
        <p:nvSpPr>
          <p:cNvPr name="TextBox 30" id="30"/>
          <p:cNvSpPr txBox="true"/>
          <p:nvPr/>
        </p:nvSpPr>
        <p:spPr>
          <a:xfrm rot="0">
            <a:off x="3087331" y="7473534"/>
            <a:ext cx="11457810" cy="2136759"/>
          </a:xfrm>
          <a:prstGeom prst="rect">
            <a:avLst/>
          </a:prstGeom>
        </p:spPr>
        <p:txBody>
          <a:bodyPr anchor="t" rtlCol="false" tIns="0" lIns="0" bIns="0" rIns="0">
            <a:spAutoFit/>
          </a:bodyPr>
          <a:lstStyle/>
          <a:p>
            <a:pPr>
              <a:lnSpc>
                <a:spcPts val="4238"/>
              </a:lnSpc>
            </a:pPr>
            <a:r>
              <a:rPr lang="en-US" sz="2616">
                <a:solidFill>
                  <a:srgbClr val="000000"/>
                </a:solidFill>
                <a:latin typeface="Telegraf"/>
              </a:rPr>
              <a:t>PPR2.0_A (for adenine):  VVTYTTLIDGLCKAGDVDEALELFKEMRSKGVKPN</a:t>
            </a:r>
          </a:p>
          <a:p>
            <a:pPr>
              <a:lnSpc>
                <a:spcPts val="4238"/>
              </a:lnSpc>
            </a:pPr>
            <a:r>
              <a:rPr lang="en-US" sz="2616">
                <a:solidFill>
                  <a:srgbClr val="000000"/>
                </a:solidFill>
                <a:latin typeface="Telegraf"/>
              </a:rPr>
              <a:t>PPR2.0_C (for cytosine): VVTYNTLIDGLCKSGKIEEALKLFKEMEEKGITPS</a:t>
            </a:r>
          </a:p>
          <a:p>
            <a:pPr>
              <a:lnSpc>
                <a:spcPts val="4238"/>
              </a:lnSpc>
            </a:pPr>
            <a:r>
              <a:rPr lang="en-US" sz="2616">
                <a:solidFill>
                  <a:srgbClr val="000000"/>
                </a:solidFill>
                <a:latin typeface="Telegraf"/>
              </a:rPr>
              <a:t>PPR2.0_G (for guanine): VVTYTTLIDGLCKAGKVDEALELFDEMKERGIKPD</a:t>
            </a:r>
          </a:p>
          <a:p>
            <a:pPr>
              <a:lnSpc>
                <a:spcPts val="4238"/>
              </a:lnSpc>
              <a:spcBef>
                <a:spcPct val="0"/>
              </a:spcBef>
            </a:pPr>
            <a:r>
              <a:rPr lang="en-US" sz="2616">
                <a:solidFill>
                  <a:srgbClr val="000000"/>
                </a:solidFill>
                <a:latin typeface="Telegraf"/>
              </a:rPr>
              <a:t>PPR2.0_U (for uracil):      VVTYNTLIDGLCKAGRLDEAEELLEEMEEKGIKPD</a:t>
            </a:r>
          </a:p>
        </p:txBody>
      </p:sp>
      <p:sp>
        <p:nvSpPr>
          <p:cNvPr name="TextBox 31" id="31"/>
          <p:cNvSpPr txBox="true"/>
          <p:nvPr/>
        </p:nvSpPr>
        <p:spPr>
          <a:xfrm rot="0">
            <a:off x="3087331" y="6711672"/>
            <a:ext cx="11457810" cy="536683"/>
          </a:xfrm>
          <a:prstGeom prst="rect">
            <a:avLst/>
          </a:prstGeom>
        </p:spPr>
        <p:txBody>
          <a:bodyPr anchor="t" rtlCol="false" tIns="0" lIns="0" bIns="0" rIns="0">
            <a:spAutoFit/>
          </a:bodyPr>
          <a:lstStyle/>
          <a:p>
            <a:pPr>
              <a:lnSpc>
                <a:spcPts val="4238"/>
              </a:lnSpc>
              <a:spcBef>
                <a:spcPct val="0"/>
              </a:spcBef>
            </a:pPr>
            <a:r>
              <a:rPr lang="en-US" sz="2616">
                <a:solidFill>
                  <a:srgbClr val="000000"/>
                </a:solidFill>
                <a:latin typeface="Telegraf"/>
              </a:rPr>
              <a:t>PelB :- MKYLLPTAAAGLLLLAAQPAMA</a:t>
            </a:r>
          </a:p>
        </p:txBody>
      </p:sp>
      <p:sp>
        <p:nvSpPr>
          <p:cNvPr name="TextBox 32" id="32"/>
          <p:cNvSpPr txBox="true"/>
          <p:nvPr/>
        </p:nvSpPr>
        <p:spPr>
          <a:xfrm rot="0">
            <a:off x="231432" y="9684241"/>
            <a:ext cx="234563" cy="449364"/>
          </a:xfrm>
          <a:prstGeom prst="rect">
            <a:avLst/>
          </a:prstGeom>
        </p:spPr>
        <p:txBody>
          <a:bodyPr anchor="t" rtlCol="false" tIns="0" lIns="0" bIns="0" rIns="0">
            <a:spAutoFit/>
          </a:bodyPr>
          <a:lstStyle/>
          <a:p>
            <a:pPr algn="ctr">
              <a:lnSpc>
                <a:spcPts val="3706"/>
              </a:lnSpc>
              <a:spcBef>
                <a:spcPct val="0"/>
              </a:spcBef>
            </a:pPr>
            <a:r>
              <a:rPr lang="en-US" sz="2288">
                <a:solidFill>
                  <a:srgbClr val="000000"/>
                </a:solidFill>
                <a:latin typeface="Glacial Indifference"/>
              </a:rPr>
              <a:t>13</a:t>
            </a:r>
          </a:p>
        </p:txBody>
      </p:sp>
    </p:spTree>
  </p:cSld>
  <p:clrMapOvr>
    <a:masterClrMapping/>
  </p:clrMapOvr>
  <p:transition spd="slow">
    <p:cover dir="l"/>
  </p:transition>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EBE8DA"/>
        </a:solidFill>
      </p:bgPr>
    </p:bg>
    <p:spTree>
      <p:nvGrpSpPr>
        <p:cNvPr id="1" name=""/>
        <p:cNvGrpSpPr/>
        <p:nvPr/>
      </p:nvGrpSpPr>
      <p:grpSpPr>
        <a:xfrm>
          <a:off x="0" y="0"/>
          <a:ext cx="0" cy="0"/>
          <a:chOff x="0" y="0"/>
          <a:chExt cx="0" cy="0"/>
        </a:xfrm>
      </p:grpSpPr>
      <p:grpSp>
        <p:nvGrpSpPr>
          <p:cNvPr name="Group 2" id="2"/>
          <p:cNvGrpSpPr/>
          <p:nvPr/>
        </p:nvGrpSpPr>
        <p:grpSpPr>
          <a:xfrm rot="0">
            <a:off x="1350496" y="700623"/>
            <a:ext cx="14931480" cy="8860954"/>
            <a:chOff x="0" y="0"/>
            <a:chExt cx="3932571" cy="2333749"/>
          </a:xfrm>
        </p:grpSpPr>
        <p:sp>
          <p:nvSpPr>
            <p:cNvPr name="Freeform 3" id="3"/>
            <p:cNvSpPr/>
            <p:nvPr/>
          </p:nvSpPr>
          <p:spPr>
            <a:xfrm flipH="false" flipV="false" rot="0">
              <a:off x="0" y="0"/>
              <a:ext cx="3932571" cy="2333749"/>
            </a:xfrm>
            <a:custGeom>
              <a:avLst/>
              <a:gdLst/>
              <a:ahLst/>
              <a:cxnLst/>
              <a:rect r="r" b="b" t="t" l="l"/>
              <a:pathLst>
                <a:path h="2333749" w="3932571">
                  <a:moveTo>
                    <a:pt x="0" y="0"/>
                  </a:moveTo>
                  <a:lnTo>
                    <a:pt x="3932571" y="0"/>
                  </a:lnTo>
                  <a:lnTo>
                    <a:pt x="3932571" y="2333749"/>
                  </a:lnTo>
                  <a:lnTo>
                    <a:pt x="0" y="2333749"/>
                  </a:lnTo>
                  <a:close/>
                </a:path>
              </a:pathLst>
            </a:custGeom>
            <a:solidFill>
              <a:srgbClr val="FFFFFF"/>
            </a:solidFill>
            <a:ln w="76200" cap="sq">
              <a:solidFill>
                <a:srgbClr val="000000"/>
              </a:solidFill>
              <a:prstDash val="solid"/>
              <a:miter/>
            </a:ln>
          </p:spPr>
        </p:sp>
        <p:sp>
          <p:nvSpPr>
            <p:cNvPr name="TextBox 4" id="4"/>
            <p:cNvSpPr txBox="true"/>
            <p:nvPr/>
          </p:nvSpPr>
          <p:spPr>
            <a:xfrm>
              <a:off x="0" y="-66675"/>
              <a:ext cx="3932571" cy="2400424"/>
            </a:xfrm>
            <a:prstGeom prst="rect">
              <a:avLst/>
            </a:prstGeom>
          </p:spPr>
          <p:txBody>
            <a:bodyPr anchor="ctr" rtlCol="false" tIns="50800" lIns="50800" bIns="50800" rIns="50800"/>
            <a:lstStyle/>
            <a:p>
              <a:pPr algn="ctr">
                <a:lnSpc>
                  <a:spcPts val="2572"/>
                </a:lnSpc>
              </a:pPr>
            </a:p>
          </p:txBody>
        </p:sp>
      </p:grpSp>
      <p:grpSp>
        <p:nvGrpSpPr>
          <p:cNvPr name="Group 5" id="5"/>
          <p:cNvGrpSpPr/>
          <p:nvPr/>
        </p:nvGrpSpPr>
        <p:grpSpPr>
          <a:xfrm rot="0">
            <a:off x="15419135" y="5819095"/>
            <a:ext cx="1556280" cy="1733114"/>
            <a:chOff x="0" y="0"/>
            <a:chExt cx="489207" cy="544793"/>
          </a:xfrm>
        </p:grpSpPr>
        <p:sp>
          <p:nvSpPr>
            <p:cNvPr name="Freeform 6" id="6"/>
            <p:cNvSpPr/>
            <p:nvPr/>
          </p:nvSpPr>
          <p:spPr>
            <a:xfrm flipH="false" flipV="false" rot="0">
              <a:off x="0" y="0"/>
              <a:ext cx="489207" cy="544793"/>
            </a:xfrm>
            <a:custGeom>
              <a:avLst/>
              <a:gdLst/>
              <a:ahLst/>
              <a:cxnLst/>
              <a:rect r="r" b="b" t="t" l="l"/>
              <a:pathLst>
                <a:path h="544793" w="489207">
                  <a:moveTo>
                    <a:pt x="0" y="0"/>
                  </a:moveTo>
                  <a:lnTo>
                    <a:pt x="489207" y="0"/>
                  </a:lnTo>
                  <a:lnTo>
                    <a:pt x="489207" y="544793"/>
                  </a:lnTo>
                  <a:lnTo>
                    <a:pt x="0" y="544793"/>
                  </a:lnTo>
                  <a:close/>
                </a:path>
              </a:pathLst>
            </a:custGeom>
            <a:solidFill>
              <a:srgbClr val="6C977A"/>
            </a:solidFill>
            <a:ln w="38100" cap="sq">
              <a:solidFill>
                <a:srgbClr val="000000"/>
              </a:solidFill>
              <a:prstDash val="solid"/>
              <a:miter/>
            </a:ln>
          </p:spPr>
        </p:sp>
        <p:sp>
          <p:nvSpPr>
            <p:cNvPr name="TextBox 7" id="7"/>
            <p:cNvSpPr txBox="true"/>
            <p:nvPr/>
          </p:nvSpPr>
          <p:spPr>
            <a:xfrm>
              <a:off x="0" y="-66675"/>
              <a:ext cx="489207" cy="611468"/>
            </a:xfrm>
            <a:prstGeom prst="rect">
              <a:avLst/>
            </a:prstGeom>
          </p:spPr>
          <p:txBody>
            <a:bodyPr anchor="ctr" rtlCol="false" tIns="50800" lIns="50800" bIns="50800" rIns="50800"/>
            <a:lstStyle/>
            <a:p>
              <a:pPr algn="ctr">
                <a:lnSpc>
                  <a:spcPts val="2572"/>
                </a:lnSpc>
              </a:pPr>
            </a:p>
          </p:txBody>
        </p:sp>
      </p:grpSp>
      <p:grpSp>
        <p:nvGrpSpPr>
          <p:cNvPr name="Group 8" id="8"/>
          <p:cNvGrpSpPr/>
          <p:nvPr/>
        </p:nvGrpSpPr>
        <p:grpSpPr>
          <a:xfrm rot="0">
            <a:off x="16285772" y="5771212"/>
            <a:ext cx="671670" cy="55864"/>
            <a:chOff x="0" y="0"/>
            <a:chExt cx="211135" cy="17560"/>
          </a:xfrm>
        </p:grpSpPr>
        <p:sp>
          <p:nvSpPr>
            <p:cNvPr name="Freeform 9" id="9"/>
            <p:cNvSpPr/>
            <p:nvPr/>
          </p:nvSpPr>
          <p:spPr>
            <a:xfrm flipH="false" flipV="false" rot="0">
              <a:off x="0" y="0"/>
              <a:ext cx="211135" cy="17560"/>
            </a:xfrm>
            <a:custGeom>
              <a:avLst/>
              <a:gdLst/>
              <a:ahLst/>
              <a:cxnLst/>
              <a:rect r="r" b="b" t="t" l="l"/>
              <a:pathLst>
                <a:path h="17560" w="211135">
                  <a:moveTo>
                    <a:pt x="0" y="0"/>
                  </a:moveTo>
                  <a:lnTo>
                    <a:pt x="211135" y="0"/>
                  </a:lnTo>
                  <a:lnTo>
                    <a:pt x="211135" y="17560"/>
                  </a:lnTo>
                  <a:lnTo>
                    <a:pt x="0" y="17560"/>
                  </a:lnTo>
                  <a:close/>
                </a:path>
              </a:pathLst>
            </a:custGeom>
            <a:solidFill>
              <a:srgbClr val="000000">
                <a:alpha val="55686"/>
              </a:srgbClr>
            </a:solidFill>
          </p:spPr>
        </p:sp>
        <p:sp>
          <p:nvSpPr>
            <p:cNvPr name="TextBox 10" id="10"/>
            <p:cNvSpPr txBox="true"/>
            <p:nvPr/>
          </p:nvSpPr>
          <p:spPr>
            <a:xfrm>
              <a:off x="0" y="-66675"/>
              <a:ext cx="211135" cy="84235"/>
            </a:xfrm>
            <a:prstGeom prst="rect">
              <a:avLst/>
            </a:prstGeom>
          </p:spPr>
          <p:txBody>
            <a:bodyPr anchor="ctr" rtlCol="false" tIns="50800" lIns="50800" bIns="50800" rIns="50800"/>
            <a:lstStyle/>
            <a:p>
              <a:pPr algn="ctr">
                <a:lnSpc>
                  <a:spcPts val="2572"/>
                </a:lnSpc>
              </a:pPr>
            </a:p>
          </p:txBody>
        </p:sp>
      </p:grpSp>
      <p:sp>
        <p:nvSpPr>
          <p:cNvPr name="TextBox 11" id="11"/>
          <p:cNvSpPr txBox="true"/>
          <p:nvPr/>
        </p:nvSpPr>
        <p:spPr>
          <a:xfrm rot="5400000">
            <a:off x="15783161" y="6456872"/>
            <a:ext cx="1733114" cy="585960"/>
          </a:xfrm>
          <a:prstGeom prst="rect">
            <a:avLst/>
          </a:prstGeom>
        </p:spPr>
        <p:txBody>
          <a:bodyPr anchor="t" rtlCol="false" tIns="0" lIns="0" bIns="0" rIns="0">
            <a:spAutoFit/>
          </a:bodyPr>
          <a:lstStyle/>
          <a:p>
            <a:pPr algn="ctr">
              <a:lnSpc>
                <a:spcPts val="2345"/>
              </a:lnSpc>
            </a:pPr>
            <a:r>
              <a:rPr lang="en-US" sz="1675">
                <a:solidFill>
                  <a:srgbClr val="FFFFFF"/>
                </a:solidFill>
                <a:latin typeface="Glacial Indifference Bold"/>
              </a:rPr>
              <a:t>Surface Nanobodies</a:t>
            </a:r>
          </a:p>
        </p:txBody>
      </p:sp>
      <p:grpSp>
        <p:nvGrpSpPr>
          <p:cNvPr name="Group 12" id="12"/>
          <p:cNvGrpSpPr/>
          <p:nvPr/>
        </p:nvGrpSpPr>
        <p:grpSpPr>
          <a:xfrm rot="0">
            <a:off x="15419135" y="7552209"/>
            <a:ext cx="1556280" cy="1733114"/>
            <a:chOff x="0" y="0"/>
            <a:chExt cx="489207" cy="544793"/>
          </a:xfrm>
        </p:grpSpPr>
        <p:sp>
          <p:nvSpPr>
            <p:cNvPr name="Freeform 13" id="13"/>
            <p:cNvSpPr/>
            <p:nvPr/>
          </p:nvSpPr>
          <p:spPr>
            <a:xfrm flipH="false" flipV="false" rot="0">
              <a:off x="0" y="0"/>
              <a:ext cx="489207" cy="544793"/>
            </a:xfrm>
            <a:custGeom>
              <a:avLst/>
              <a:gdLst/>
              <a:ahLst/>
              <a:cxnLst/>
              <a:rect r="r" b="b" t="t" l="l"/>
              <a:pathLst>
                <a:path h="544793" w="489207">
                  <a:moveTo>
                    <a:pt x="0" y="0"/>
                  </a:moveTo>
                  <a:lnTo>
                    <a:pt x="489207" y="0"/>
                  </a:lnTo>
                  <a:lnTo>
                    <a:pt x="489207" y="544793"/>
                  </a:lnTo>
                  <a:lnTo>
                    <a:pt x="0" y="544793"/>
                  </a:lnTo>
                  <a:close/>
                </a:path>
              </a:pathLst>
            </a:custGeom>
            <a:solidFill>
              <a:srgbClr val="6C977A"/>
            </a:solidFill>
            <a:ln w="38100" cap="sq">
              <a:solidFill>
                <a:srgbClr val="000000"/>
              </a:solidFill>
              <a:prstDash val="solid"/>
              <a:miter/>
            </a:ln>
          </p:spPr>
        </p:sp>
        <p:sp>
          <p:nvSpPr>
            <p:cNvPr name="TextBox 14" id="14"/>
            <p:cNvSpPr txBox="true"/>
            <p:nvPr/>
          </p:nvSpPr>
          <p:spPr>
            <a:xfrm>
              <a:off x="0" y="-66675"/>
              <a:ext cx="489207" cy="611468"/>
            </a:xfrm>
            <a:prstGeom prst="rect">
              <a:avLst/>
            </a:prstGeom>
          </p:spPr>
          <p:txBody>
            <a:bodyPr anchor="ctr" rtlCol="false" tIns="50800" lIns="50800" bIns="50800" rIns="50800"/>
            <a:lstStyle/>
            <a:p>
              <a:pPr algn="ctr">
                <a:lnSpc>
                  <a:spcPts val="2572"/>
                </a:lnSpc>
              </a:pPr>
            </a:p>
          </p:txBody>
        </p:sp>
      </p:grpSp>
      <p:grpSp>
        <p:nvGrpSpPr>
          <p:cNvPr name="Group 15" id="15"/>
          <p:cNvGrpSpPr/>
          <p:nvPr/>
        </p:nvGrpSpPr>
        <p:grpSpPr>
          <a:xfrm rot="0">
            <a:off x="1244600" y="581819"/>
            <a:ext cx="14952675" cy="9123363"/>
            <a:chOff x="0" y="0"/>
            <a:chExt cx="3938153" cy="2402861"/>
          </a:xfrm>
        </p:grpSpPr>
        <p:sp>
          <p:nvSpPr>
            <p:cNvPr name="Freeform 16" id="16"/>
            <p:cNvSpPr/>
            <p:nvPr/>
          </p:nvSpPr>
          <p:spPr>
            <a:xfrm flipH="false" flipV="false" rot="0">
              <a:off x="0" y="0"/>
              <a:ext cx="3938153" cy="2402861"/>
            </a:xfrm>
            <a:custGeom>
              <a:avLst/>
              <a:gdLst/>
              <a:ahLst/>
              <a:cxnLst/>
              <a:rect r="r" b="b" t="t" l="l"/>
              <a:pathLst>
                <a:path h="2402861" w="3938153">
                  <a:moveTo>
                    <a:pt x="0" y="0"/>
                  </a:moveTo>
                  <a:lnTo>
                    <a:pt x="3938153" y="0"/>
                  </a:lnTo>
                  <a:lnTo>
                    <a:pt x="3938153" y="2402861"/>
                  </a:lnTo>
                  <a:lnTo>
                    <a:pt x="0" y="2402861"/>
                  </a:lnTo>
                  <a:close/>
                </a:path>
              </a:pathLst>
            </a:custGeom>
            <a:solidFill>
              <a:srgbClr val="FFFFFF"/>
            </a:solidFill>
            <a:ln w="76200" cap="sq">
              <a:solidFill>
                <a:srgbClr val="000000"/>
              </a:solidFill>
              <a:prstDash val="solid"/>
              <a:miter/>
            </a:ln>
          </p:spPr>
        </p:sp>
        <p:sp>
          <p:nvSpPr>
            <p:cNvPr name="TextBox 17" id="17"/>
            <p:cNvSpPr txBox="true"/>
            <p:nvPr/>
          </p:nvSpPr>
          <p:spPr>
            <a:xfrm>
              <a:off x="0" y="-66675"/>
              <a:ext cx="3938153" cy="2469536"/>
            </a:xfrm>
            <a:prstGeom prst="rect">
              <a:avLst/>
            </a:prstGeom>
          </p:spPr>
          <p:txBody>
            <a:bodyPr anchor="ctr" rtlCol="false" tIns="50800" lIns="50800" bIns="50800" rIns="50800"/>
            <a:lstStyle/>
            <a:p>
              <a:pPr algn="ctr">
                <a:lnSpc>
                  <a:spcPts val="2572"/>
                </a:lnSpc>
              </a:pPr>
            </a:p>
          </p:txBody>
        </p:sp>
      </p:grpSp>
      <p:sp>
        <p:nvSpPr>
          <p:cNvPr name="Freeform 18" id="18"/>
          <p:cNvSpPr/>
          <p:nvPr/>
        </p:nvSpPr>
        <p:spPr>
          <a:xfrm flipH="false" flipV="false" rot="-5400000">
            <a:off x="-1134062" y="4491969"/>
            <a:ext cx="4621924" cy="1340358"/>
          </a:xfrm>
          <a:custGeom>
            <a:avLst/>
            <a:gdLst/>
            <a:ahLst/>
            <a:cxnLst/>
            <a:rect r="r" b="b" t="t" l="l"/>
            <a:pathLst>
              <a:path h="1340358" w="4621924">
                <a:moveTo>
                  <a:pt x="0" y="0"/>
                </a:moveTo>
                <a:lnTo>
                  <a:pt x="4621924" y="0"/>
                </a:lnTo>
                <a:lnTo>
                  <a:pt x="4621924" y="1340358"/>
                </a:lnTo>
                <a:lnTo>
                  <a:pt x="0" y="134035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9" id="19"/>
          <p:cNvSpPr/>
          <p:nvPr/>
        </p:nvSpPr>
        <p:spPr>
          <a:xfrm flipH="false" flipV="false" rot="0">
            <a:off x="11202338" y="1603283"/>
            <a:ext cx="4816412" cy="5146569"/>
          </a:xfrm>
          <a:custGeom>
            <a:avLst/>
            <a:gdLst/>
            <a:ahLst/>
            <a:cxnLst/>
            <a:rect r="r" b="b" t="t" l="l"/>
            <a:pathLst>
              <a:path h="5146569" w="4816412">
                <a:moveTo>
                  <a:pt x="0" y="0"/>
                </a:moveTo>
                <a:lnTo>
                  <a:pt x="4816412" y="0"/>
                </a:lnTo>
                <a:lnTo>
                  <a:pt x="4816412" y="5146569"/>
                </a:lnTo>
                <a:lnTo>
                  <a:pt x="0" y="5146569"/>
                </a:lnTo>
                <a:lnTo>
                  <a:pt x="0" y="0"/>
                </a:lnTo>
                <a:close/>
              </a:path>
            </a:pathLst>
          </a:custGeom>
          <a:blipFill>
            <a:blip r:embed="rId4"/>
            <a:stretch>
              <a:fillRect l="0" t="0" r="0" b="0"/>
            </a:stretch>
          </a:blipFill>
        </p:spPr>
      </p:sp>
      <p:sp>
        <p:nvSpPr>
          <p:cNvPr name="Freeform 20" id="20"/>
          <p:cNvSpPr/>
          <p:nvPr/>
        </p:nvSpPr>
        <p:spPr>
          <a:xfrm flipH="false" flipV="false" rot="0">
            <a:off x="1847079" y="6749852"/>
            <a:ext cx="14179250" cy="2715998"/>
          </a:xfrm>
          <a:custGeom>
            <a:avLst/>
            <a:gdLst/>
            <a:ahLst/>
            <a:cxnLst/>
            <a:rect r="r" b="b" t="t" l="l"/>
            <a:pathLst>
              <a:path h="2715998" w="14179250">
                <a:moveTo>
                  <a:pt x="0" y="0"/>
                </a:moveTo>
                <a:lnTo>
                  <a:pt x="14179250" y="0"/>
                </a:lnTo>
                <a:lnTo>
                  <a:pt x="14179250" y="2715998"/>
                </a:lnTo>
                <a:lnTo>
                  <a:pt x="0" y="2715998"/>
                </a:lnTo>
                <a:lnTo>
                  <a:pt x="0" y="0"/>
                </a:lnTo>
                <a:close/>
              </a:path>
            </a:pathLst>
          </a:custGeom>
          <a:blipFill>
            <a:blip r:embed="rId5"/>
            <a:stretch>
              <a:fillRect l="0" t="0" r="0" b="0"/>
            </a:stretch>
          </a:blipFill>
        </p:spPr>
      </p:sp>
      <p:sp>
        <p:nvSpPr>
          <p:cNvPr name="TextBox 21" id="21"/>
          <p:cNvSpPr txBox="true"/>
          <p:nvPr/>
        </p:nvSpPr>
        <p:spPr>
          <a:xfrm rot="0">
            <a:off x="1991573" y="3279305"/>
            <a:ext cx="9941328" cy="3373983"/>
          </a:xfrm>
          <a:prstGeom prst="rect">
            <a:avLst/>
          </a:prstGeom>
        </p:spPr>
        <p:txBody>
          <a:bodyPr anchor="t" rtlCol="false" tIns="0" lIns="0" bIns="0" rIns="0">
            <a:spAutoFit/>
          </a:bodyPr>
          <a:lstStyle/>
          <a:p>
            <a:pPr>
              <a:lnSpc>
                <a:spcPts val="2695"/>
              </a:lnSpc>
            </a:pPr>
            <a:r>
              <a:rPr lang="en-US" sz="2450" spc="-122">
                <a:solidFill>
                  <a:srgbClr val="242526"/>
                </a:solidFill>
                <a:latin typeface="Telegraf Medium"/>
              </a:rPr>
              <a:t>For increasing the specificity of OMV-based therapy, we need to add some surface receptors for target Cell Surface Antigens.</a:t>
            </a:r>
          </a:p>
          <a:p>
            <a:pPr>
              <a:lnSpc>
                <a:spcPts val="2695"/>
              </a:lnSpc>
            </a:pPr>
          </a:p>
          <a:p>
            <a:pPr>
              <a:lnSpc>
                <a:spcPts val="2695"/>
              </a:lnSpc>
            </a:pPr>
            <a:r>
              <a:rPr lang="en-US" sz="2450" spc="-122">
                <a:solidFill>
                  <a:srgbClr val="242526"/>
                </a:solidFill>
                <a:latin typeface="Telegraf Medium"/>
              </a:rPr>
              <a:t>Overexpression of EGFR is prominent for CRC cells.</a:t>
            </a:r>
          </a:p>
          <a:p>
            <a:pPr>
              <a:lnSpc>
                <a:spcPts val="2695"/>
              </a:lnSpc>
            </a:pPr>
          </a:p>
          <a:p>
            <a:pPr>
              <a:lnSpc>
                <a:spcPts val="2695"/>
              </a:lnSpc>
            </a:pPr>
            <a:r>
              <a:rPr lang="en-US" sz="2450" spc="-122">
                <a:solidFill>
                  <a:srgbClr val="242526"/>
                </a:solidFill>
                <a:latin typeface="Telegraf Medium"/>
              </a:rPr>
              <a:t>Nanobodies have been created having high binding affinity towards EGFRs. Particularly,  VEGFR1 is shown to have a high efficacy.</a:t>
            </a:r>
          </a:p>
          <a:p>
            <a:pPr>
              <a:lnSpc>
                <a:spcPts val="2695"/>
              </a:lnSpc>
            </a:pPr>
          </a:p>
          <a:p>
            <a:pPr>
              <a:lnSpc>
                <a:spcPts val="2695"/>
              </a:lnSpc>
            </a:pPr>
            <a:r>
              <a:rPr lang="en-US" sz="2450" spc="-122">
                <a:solidFill>
                  <a:srgbClr val="242526"/>
                </a:solidFill>
                <a:latin typeface="Telegraf Medium"/>
              </a:rPr>
              <a:t>Fusion Protein needs to be created of Nb with Cly-Protein (a surface Protein of </a:t>
            </a:r>
            <a:r>
              <a:rPr lang="en-US" sz="2450" spc="-122" u="sng">
                <a:solidFill>
                  <a:srgbClr val="242526"/>
                </a:solidFill>
                <a:latin typeface="Telegraf Medium"/>
              </a:rPr>
              <a:t>E. coli)</a:t>
            </a:r>
            <a:r>
              <a:rPr lang="en-US" sz="2450" spc="-122">
                <a:solidFill>
                  <a:srgbClr val="242526"/>
                </a:solidFill>
                <a:latin typeface="Telegraf Medium"/>
              </a:rPr>
              <a:t> and a Myc Tag for easier Western blot.</a:t>
            </a:r>
          </a:p>
        </p:txBody>
      </p:sp>
      <p:sp>
        <p:nvSpPr>
          <p:cNvPr name="TextBox 22" id="22"/>
          <p:cNvSpPr txBox="true"/>
          <p:nvPr/>
        </p:nvSpPr>
        <p:spPr>
          <a:xfrm rot="0">
            <a:off x="1991573" y="1085850"/>
            <a:ext cx="9067890" cy="2018295"/>
          </a:xfrm>
          <a:prstGeom prst="rect">
            <a:avLst/>
          </a:prstGeom>
        </p:spPr>
        <p:txBody>
          <a:bodyPr anchor="t" rtlCol="false" tIns="0" lIns="0" bIns="0" rIns="0">
            <a:spAutoFit/>
          </a:bodyPr>
          <a:lstStyle/>
          <a:p>
            <a:pPr>
              <a:lnSpc>
                <a:spcPts val="7460"/>
              </a:lnSpc>
            </a:pPr>
            <a:r>
              <a:rPr lang="en-US" sz="7460" spc="-373">
                <a:solidFill>
                  <a:srgbClr val="242526"/>
                </a:solidFill>
                <a:latin typeface="Telegraf"/>
              </a:rPr>
              <a:t>Surface Expression of Affinity Nanobodies</a:t>
            </a:r>
          </a:p>
        </p:txBody>
      </p:sp>
      <p:sp>
        <p:nvSpPr>
          <p:cNvPr name="TextBox 23" id="23"/>
          <p:cNvSpPr txBox="true"/>
          <p:nvPr/>
        </p:nvSpPr>
        <p:spPr>
          <a:xfrm rot="5400000">
            <a:off x="15783161" y="8189985"/>
            <a:ext cx="1733114" cy="585960"/>
          </a:xfrm>
          <a:prstGeom prst="rect">
            <a:avLst/>
          </a:prstGeom>
        </p:spPr>
        <p:txBody>
          <a:bodyPr anchor="t" rtlCol="false" tIns="0" lIns="0" bIns="0" rIns="0">
            <a:spAutoFit/>
          </a:bodyPr>
          <a:lstStyle/>
          <a:p>
            <a:pPr algn="ctr">
              <a:lnSpc>
                <a:spcPts val="2345"/>
              </a:lnSpc>
            </a:pPr>
            <a:r>
              <a:rPr lang="en-US" sz="1675">
                <a:solidFill>
                  <a:srgbClr val="FFFFFF"/>
                </a:solidFill>
                <a:latin typeface="Glacial Indifference Bold"/>
              </a:rPr>
              <a:t>Cre-Lox Gene Regulation</a:t>
            </a:r>
          </a:p>
        </p:txBody>
      </p:sp>
      <p:sp>
        <p:nvSpPr>
          <p:cNvPr name="TextBox 24" id="24"/>
          <p:cNvSpPr txBox="true"/>
          <p:nvPr/>
        </p:nvSpPr>
        <p:spPr>
          <a:xfrm rot="0">
            <a:off x="219132" y="9684241"/>
            <a:ext cx="259163" cy="449364"/>
          </a:xfrm>
          <a:prstGeom prst="rect">
            <a:avLst/>
          </a:prstGeom>
        </p:spPr>
        <p:txBody>
          <a:bodyPr anchor="t" rtlCol="false" tIns="0" lIns="0" bIns="0" rIns="0">
            <a:spAutoFit/>
          </a:bodyPr>
          <a:lstStyle/>
          <a:p>
            <a:pPr algn="ctr">
              <a:lnSpc>
                <a:spcPts val="3706"/>
              </a:lnSpc>
              <a:spcBef>
                <a:spcPct val="0"/>
              </a:spcBef>
            </a:pPr>
            <a:r>
              <a:rPr lang="en-US" sz="2288">
                <a:solidFill>
                  <a:srgbClr val="000000"/>
                </a:solidFill>
                <a:latin typeface="Glacial Indifference"/>
              </a:rPr>
              <a:t>14</a:t>
            </a:r>
          </a:p>
        </p:txBody>
      </p:sp>
    </p:spTree>
  </p:cSld>
  <p:clrMapOvr>
    <a:masterClrMapping/>
  </p:clrMapOvr>
  <p:transition spd="slow">
    <p:cover dir="l"/>
  </p:transition>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EBE8DA"/>
        </a:solidFill>
      </p:bgPr>
    </p:bg>
    <p:spTree>
      <p:nvGrpSpPr>
        <p:cNvPr id="1" name=""/>
        <p:cNvGrpSpPr/>
        <p:nvPr/>
      </p:nvGrpSpPr>
      <p:grpSpPr>
        <a:xfrm>
          <a:off x="0" y="0"/>
          <a:ext cx="0" cy="0"/>
          <a:chOff x="0" y="0"/>
          <a:chExt cx="0" cy="0"/>
        </a:xfrm>
      </p:grpSpPr>
      <p:grpSp>
        <p:nvGrpSpPr>
          <p:cNvPr name="Group 2" id="2"/>
          <p:cNvGrpSpPr/>
          <p:nvPr/>
        </p:nvGrpSpPr>
        <p:grpSpPr>
          <a:xfrm rot="0">
            <a:off x="1350496" y="700623"/>
            <a:ext cx="14931480" cy="8860954"/>
            <a:chOff x="0" y="0"/>
            <a:chExt cx="3932571" cy="2333749"/>
          </a:xfrm>
        </p:grpSpPr>
        <p:sp>
          <p:nvSpPr>
            <p:cNvPr name="Freeform 3" id="3"/>
            <p:cNvSpPr/>
            <p:nvPr/>
          </p:nvSpPr>
          <p:spPr>
            <a:xfrm flipH="false" flipV="false" rot="0">
              <a:off x="0" y="0"/>
              <a:ext cx="3932571" cy="2333749"/>
            </a:xfrm>
            <a:custGeom>
              <a:avLst/>
              <a:gdLst/>
              <a:ahLst/>
              <a:cxnLst/>
              <a:rect r="r" b="b" t="t" l="l"/>
              <a:pathLst>
                <a:path h="2333749" w="3932571">
                  <a:moveTo>
                    <a:pt x="0" y="0"/>
                  </a:moveTo>
                  <a:lnTo>
                    <a:pt x="3932571" y="0"/>
                  </a:lnTo>
                  <a:lnTo>
                    <a:pt x="3932571" y="2333749"/>
                  </a:lnTo>
                  <a:lnTo>
                    <a:pt x="0" y="2333749"/>
                  </a:lnTo>
                  <a:close/>
                </a:path>
              </a:pathLst>
            </a:custGeom>
            <a:solidFill>
              <a:srgbClr val="FFFFFF"/>
            </a:solidFill>
            <a:ln w="76200" cap="sq">
              <a:solidFill>
                <a:srgbClr val="000000"/>
              </a:solidFill>
              <a:prstDash val="solid"/>
              <a:miter/>
            </a:ln>
          </p:spPr>
        </p:sp>
        <p:sp>
          <p:nvSpPr>
            <p:cNvPr name="TextBox 4" id="4"/>
            <p:cNvSpPr txBox="true"/>
            <p:nvPr/>
          </p:nvSpPr>
          <p:spPr>
            <a:xfrm>
              <a:off x="0" y="-66675"/>
              <a:ext cx="3932571" cy="2400424"/>
            </a:xfrm>
            <a:prstGeom prst="rect">
              <a:avLst/>
            </a:prstGeom>
          </p:spPr>
          <p:txBody>
            <a:bodyPr anchor="ctr" rtlCol="false" tIns="50800" lIns="50800" bIns="50800" rIns="50800"/>
            <a:lstStyle/>
            <a:p>
              <a:pPr algn="ctr">
                <a:lnSpc>
                  <a:spcPts val="2572"/>
                </a:lnSpc>
              </a:pPr>
            </a:p>
          </p:txBody>
        </p:sp>
      </p:grpSp>
      <p:grpSp>
        <p:nvGrpSpPr>
          <p:cNvPr name="Group 5" id="5"/>
          <p:cNvGrpSpPr/>
          <p:nvPr/>
        </p:nvGrpSpPr>
        <p:grpSpPr>
          <a:xfrm rot="0">
            <a:off x="15419135" y="7552209"/>
            <a:ext cx="1556280" cy="1733114"/>
            <a:chOff x="0" y="0"/>
            <a:chExt cx="489207" cy="544793"/>
          </a:xfrm>
        </p:grpSpPr>
        <p:sp>
          <p:nvSpPr>
            <p:cNvPr name="Freeform 6" id="6"/>
            <p:cNvSpPr/>
            <p:nvPr/>
          </p:nvSpPr>
          <p:spPr>
            <a:xfrm flipH="false" flipV="false" rot="0">
              <a:off x="0" y="0"/>
              <a:ext cx="489207" cy="544793"/>
            </a:xfrm>
            <a:custGeom>
              <a:avLst/>
              <a:gdLst/>
              <a:ahLst/>
              <a:cxnLst/>
              <a:rect r="r" b="b" t="t" l="l"/>
              <a:pathLst>
                <a:path h="544793" w="489207">
                  <a:moveTo>
                    <a:pt x="0" y="0"/>
                  </a:moveTo>
                  <a:lnTo>
                    <a:pt x="489207" y="0"/>
                  </a:lnTo>
                  <a:lnTo>
                    <a:pt x="489207" y="544793"/>
                  </a:lnTo>
                  <a:lnTo>
                    <a:pt x="0" y="544793"/>
                  </a:lnTo>
                  <a:close/>
                </a:path>
              </a:pathLst>
            </a:custGeom>
            <a:solidFill>
              <a:srgbClr val="6C977A"/>
            </a:solidFill>
            <a:ln w="38100" cap="sq">
              <a:solidFill>
                <a:srgbClr val="000000"/>
              </a:solidFill>
              <a:prstDash val="solid"/>
              <a:miter/>
            </a:ln>
          </p:spPr>
        </p:sp>
        <p:sp>
          <p:nvSpPr>
            <p:cNvPr name="TextBox 7" id="7"/>
            <p:cNvSpPr txBox="true"/>
            <p:nvPr/>
          </p:nvSpPr>
          <p:spPr>
            <a:xfrm>
              <a:off x="0" y="-66675"/>
              <a:ext cx="489207" cy="611468"/>
            </a:xfrm>
            <a:prstGeom prst="rect">
              <a:avLst/>
            </a:prstGeom>
          </p:spPr>
          <p:txBody>
            <a:bodyPr anchor="ctr" rtlCol="false" tIns="50800" lIns="50800" bIns="50800" rIns="50800"/>
            <a:lstStyle/>
            <a:p>
              <a:pPr algn="ctr">
                <a:lnSpc>
                  <a:spcPts val="2572"/>
                </a:lnSpc>
              </a:pPr>
            </a:p>
          </p:txBody>
        </p:sp>
      </p:grpSp>
      <p:grpSp>
        <p:nvGrpSpPr>
          <p:cNvPr name="Group 8" id="8"/>
          <p:cNvGrpSpPr/>
          <p:nvPr/>
        </p:nvGrpSpPr>
        <p:grpSpPr>
          <a:xfrm rot="0">
            <a:off x="1244600" y="581819"/>
            <a:ext cx="14952675" cy="9123363"/>
            <a:chOff x="0" y="0"/>
            <a:chExt cx="3938153" cy="2402861"/>
          </a:xfrm>
        </p:grpSpPr>
        <p:sp>
          <p:nvSpPr>
            <p:cNvPr name="Freeform 9" id="9"/>
            <p:cNvSpPr/>
            <p:nvPr/>
          </p:nvSpPr>
          <p:spPr>
            <a:xfrm flipH="false" flipV="false" rot="0">
              <a:off x="0" y="0"/>
              <a:ext cx="3938153" cy="2402861"/>
            </a:xfrm>
            <a:custGeom>
              <a:avLst/>
              <a:gdLst/>
              <a:ahLst/>
              <a:cxnLst/>
              <a:rect r="r" b="b" t="t" l="l"/>
              <a:pathLst>
                <a:path h="2402861" w="3938153">
                  <a:moveTo>
                    <a:pt x="0" y="0"/>
                  </a:moveTo>
                  <a:lnTo>
                    <a:pt x="3938153" y="0"/>
                  </a:lnTo>
                  <a:lnTo>
                    <a:pt x="3938153" y="2402861"/>
                  </a:lnTo>
                  <a:lnTo>
                    <a:pt x="0" y="2402861"/>
                  </a:lnTo>
                  <a:close/>
                </a:path>
              </a:pathLst>
            </a:custGeom>
            <a:solidFill>
              <a:srgbClr val="FFFFFF"/>
            </a:solidFill>
            <a:ln w="76200" cap="sq">
              <a:solidFill>
                <a:srgbClr val="000000"/>
              </a:solidFill>
              <a:prstDash val="solid"/>
              <a:miter/>
            </a:ln>
          </p:spPr>
        </p:sp>
        <p:sp>
          <p:nvSpPr>
            <p:cNvPr name="TextBox 10" id="10"/>
            <p:cNvSpPr txBox="true"/>
            <p:nvPr/>
          </p:nvSpPr>
          <p:spPr>
            <a:xfrm>
              <a:off x="0" y="-66675"/>
              <a:ext cx="3938153" cy="2469536"/>
            </a:xfrm>
            <a:prstGeom prst="rect">
              <a:avLst/>
            </a:prstGeom>
          </p:spPr>
          <p:txBody>
            <a:bodyPr anchor="ctr" rtlCol="false" tIns="50800" lIns="50800" bIns="50800" rIns="50800"/>
            <a:lstStyle/>
            <a:p>
              <a:pPr algn="ctr">
                <a:lnSpc>
                  <a:spcPts val="2572"/>
                </a:lnSpc>
              </a:pPr>
            </a:p>
          </p:txBody>
        </p:sp>
      </p:grpSp>
      <p:sp>
        <p:nvSpPr>
          <p:cNvPr name="Freeform 11" id="11"/>
          <p:cNvSpPr/>
          <p:nvPr/>
        </p:nvSpPr>
        <p:spPr>
          <a:xfrm flipH="false" flipV="false" rot="-5400000">
            <a:off x="-1134062" y="4491969"/>
            <a:ext cx="4621924" cy="1340358"/>
          </a:xfrm>
          <a:custGeom>
            <a:avLst/>
            <a:gdLst/>
            <a:ahLst/>
            <a:cxnLst/>
            <a:rect r="r" b="b" t="t" l="l"/>
            <a:pathLst>
              <a:path h="1340358" w="4621924">
                <a:moveTo>
                  <a:pt x="0" y="0"/>
                </a:moveTo>
                <a:lnTo>
                  <a:pt x="4621924" y="0"/>
                </a:lnTo>
                <a:lnTo>
                  <a:pt x="4621924" y="1340358"/>
                </a:lnTo>
                <a:lnTo>
                  <a:pt x="0" y="134035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2" id="12"/>
          <p:cNvSpPr/>
          <p:nvPr/>
        </p:nvSpPr>
        <p:spPr>
          <a:xfrm flipH="false" flipV="false" rot="0">
            <a:off x="4707602" y="5513748"/>
            <a:ext cx="7494848" cy="4076922"/>
          </a:xfrm>
          <a:custGeom>
            <a:avLst/>
            <a:gdLst/>
            <a:ahLst/>
            <a:cxnLst/>
            <a:rect r="r" b="b" t="t" l="l"/>
            <a:pathLst>
              <a:path h="4076922" w="7494848">
                <a:moveTo>
                  <a:pt x="0" y="0"/>
                </a:moveTo>
                <a:lnTo>
                  <a:pt x="7494848" y="0"/>
                </a:lnTo>
                <a:lnTo>
                  <a:pt x="7494848" y="4076923"/>
                </a:lnTo>
                <a:lnTo>
                  <a:pt x="0" y="4076923"/>
                </a:lnTo>
                <a:lnTo>
                  <a:pt x="0" y="0"/>
                </a:lnTo>
                <a:close/>
              </a:path>
            </a:pathLst>
          </a:custGeom>
          <a:blipFill>
            <a:blip r:embed="rId4"/>
            <a:stretch>
              <a:fillRect l="0" t="0" r="0" b="0"/>
            </a:stretch>
          </a:blipFill>
        </p:spPr>
      </p:sp>
      <p:sp>
        <p:nvSpPr>
          <p:cNvPr name="TextBox 13" id="13"/>
          <p:cNvSpPr txBox="true"/>
          <p:nvPr/>
        </p:nvSpPr>
        <p:spPr>
          <a:xfrm rot="0">
            <a:off x="2142868" y="1004765"/>
            <a:ext cx="13276268" cy="2960897"/>
          </a:xfrm>
          <a:prstGeom prst="rect">
            <a:avLst/>
          </a:prstGeom>
        </p:spPr>
        <p:txBody>
          <a:bodyPr anchor="t" rtlCol="false" tIns="0" lIns="0" bIns="0" rIns="0">
            <a:spAutoFit/>
          </a:bodyPr>
          <a:lstStyle/>
          <a:p>
            <a:pPr>
              <a:lnSpc>
                <a:spcPts val="7460"/>
              </a:lnSpc>
            </a:pPr>
            <a:r>
              <a:rPr lang="en-US" sz="7460" spc="-373">
                <a:solidFill>
                  <a:srgbClr val="242526"/>
                </a:solidFill>
                <a:latin typeface="Telegraf"/>
              </a:rPr>
              <a:t>Recombinase switches for regulation via in-vivo knockout</a:t>
            </a:r>
          </a:p>
          <a:p>
            <a:pPr>
              <a:lnSpc>
                <a:spcPts val="7460"/>
              </a:lnSpc>
            </a:pPr>
          </a:p>
        </p:txBody>
      </p:sp>
      <p:sp>
        <p:nvSpPr>
          <p:cNvPr name="TextBox 14" id="14"/>
          <p:cNvSpPr txBox="true"/>
          <p:nvPr/>
        </p:nvSpPr>
        <p:spPr>
          <a:xfrm rot="5400000">
            <a:off x="15783161" y="8189985"/>
            <a:ext cx="1733114" cy="585960"/>
          </a:xfrm>
          <a:prstGeom prst="rect">
            <a:avLst/>
          </a:prstGeom>
        </p:spPr>
        <p:txBody>
          <a:bodyPr anchor="t" rtlCol="false" tIns="0" lIns="0" bIns="0" rIns="0">
            <a:spAutoFit/>
          </a:bodyPr>
          <a:lstStyle/>
          <a:p>
            <a:pPr algn="ctr">
              <a:lnSpc>
                <a:spcPts val="2345"/>
              </a:lnSpc>
            </a:pPr>
            <a:r>
              <a:rPr lang="en-US" sz="1675">
                <a:solidFill>
                  <a:srgbClr val="FFFFFF"/>
                </a:solidFill>
                <a:latin typeface="Glacial Indifference Bold"/>
              </a:rPr>
              <a:t>Cre-Lox Gene Regulation</a:t>
            </a:r>
          </a:p>
        </p:txBody>
      </p:sp>
      <p:sp>
        <p:nvSpPr>
          <p:cNvPr name="TextBox 15" id="15"/>
          <p:cNvSpPr txBox="true"/>
          <p:nvPr/>
        </p:nvSpPr>
        <p:spPr>
          <a:xfrm rot="0">
            <a:off x="2249158" y="3444007"/>
            <a:ext cx="13748908" cy="2040648"/>
          </a:xfrm>
          <a:prstGeom prst="rect">
            <a:avLst/>
          </a:prstGeom>
        </p:spPr>
        <p:txBody>
          <a:bodyPr anchor="t" rtlCol="false" tIns="0" lIns="0" bIns="0" rIns="0">
            <a:spAutoFit/>
          </a:bodyPr>
          <a:lstStyle/>
          <a:p>
            <a:pPr>
              <a:lnSpc>
                <a:spcPts val="2695"/>
              </a:lnSpc>
            </a:pPr>
            <a:r>
              <a:rPr lang="en-US" sz="2450" spc="-122">
                <a:solidFill>
                  <a:srgbClr val="242526"/>
                </a:solidFill>
                <a:latin typeface="Telegraf"/>
              </a:rPr>
              <a:t>One time knockouts of two separate sequences </a:t>
            </a:r>
          </a:p>
          <a:p>
            <a:pPr>
              <a:lnSpc>
                <a:spcPts val="2695"/>
              </a:lnSpc>
            </a:pPr>
            <a:r>
              <a:rPr lang="en-US" sz="2450" spc="-122">
                <a:solidFill>
                  <a:srgbClr val="242526"/>
                </a:solidFill>
                <a:latin typeface="Telegraf"/>
              </a:rPr>
              <a:t>One to kickstart miRNA production and other to irreversibly stop it </a:t>
            </a:r>
          </a:p>
          <a:p>
            <a:pPr>
              <a:lnSpc>
                <a:spcPts val="2695"/>
              </a:lnSpc>
            </a:pPr>
          </a:p>
          <a:p>
            <a:pPr>
              <a:lnSpc>
                <a:spcPts val="2695"/>
              </a:lnSpc>
            </a:pPr>
            <a:r>
              <a:rPr lang="en-US" sz="2450" spc="-122">
                <a:solidFill>
                  <a:srgbClr val="242526"/>
                </a:solidFill>
                <a:latin typeface="Telegraf"/>
              </a:rPr>
              <a:t>Bile inside gut will start constitutive expression (when the bacteria is first planted in human gut) by excising stop signal </a:t>
            </a:r>
          </a:p>
          <a:p>
            <a:pPr>
              <a:lnSpc>
                <a:spcPts val="2695"/>
              </a:lnSpc>
            </a:pPr>
            <a:r>
              <a:rPr lang="en-US" sz="2450" spc="-122">
                <a:solidFill>
                  <a:srgbClr val="242526"/>
                </a:solidFill>
                <a:latin typeface="Telegraf"/>
              </a:rPr>
              <a:t>Tet (at the end of therapy/cancer cured) will knockout the RNA gene to prevent metabolic burden .</a:t>
            </a:r>
          </a:p>
        </p:txBody>
      </p:sp>
      <p:sp>
        <p:nvSpPr>
          <p:cNvPr name="TextBox 16" id="16"/>
          <p:cNvSpPr txBox="true"/>
          <p:nvPr/>
        </p:nvSpPr>
        <p:spPr>
          <a:xfrm rot="0">
            <a:off x="227084" y="9684241"/>
            <a:ext cx="243260" cy="449364"/>
          </a:xfrm>
          <a:prstGeom prst="rect">
            <a:avLst/>
          </a:prstGeom>
        </p:spPr>
        <p:txBody>
          <a:bodyPr anchor="t" rtlCol="false" tIns="0" lIns="0" bIns="0" rIns="0">
            <a:spAutoFit/>
          </a:bodyPr>
          <a:lstStyle/>
          <a:p>
            <a:pPr algn="ctr">
              <a:lnSpc>
                <a:spcPts val="3706"/>
              </a:lnSpc>
              <a:spcBef>
                <a:spcPct val="0"/>
              </a:spcBef>
            </a:pPr>
            <a:r>
              <a:rPr lang="en-US" sz="2288">
                <a:solidFill>
                  <a:srgbClr val="000000"/>
                </a:solidFill>
                <a:latin typeface="Glacial Indifference"/>
              </a:rPr>
              <a:t>15</a:t>
            </a:r>
          </a:p>
        </p:txBody>
      </p:sp>
    </p:spTree>
  </p:cSld>
  <p:clrMapOvr>
    <a:masterClrMapping/>
  </p:clrMapOvr>
  <p:transition spd="slow">
    <p:cover dir="l"/>
  </p:transition>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8855008" y="1695330"/>
            <a:ext cx="9328120" cy="7368431"/>
          </a:xfrm>
          <a:custGeom>
            <a:avLst/>
            <a:gdLst/>
            <a:ahLst/>
            <a:cxnLst/>
            <a:rect r="r" b="b" t="t" l="l"/>
            <a:pathLst>
              <a:path h="7368431" w="9328120">
                <a:moveTo>
                  <a:pt x="0" y="0"/>
                </a:moveTo>
                <a:lnTo>
                  <a:pt x="9328120" y="0"/>
                </a:lnTo>
                <a:lnTo>
                  <a:pt x="9328120" y="7368431"/>
                </a:lnTo>
                <a:lnTo>
                  <a:pt x="0" y="7368431"/>
                </a:lnTo>
                <a:lnTo>
                  <a:pt x="0" y="0"/>
                </a:lnTo>
                <a:close/>
              </a:path>
            </a:pathLst>
          </a:custGeom>
          <a:blipFill>
            <a:blip r:embed="rId2"/>
            <a:stretch>
              <a:fillRect l="0" t="0" r="0" b="0"/>
            </a:stretch>
          </a:blipFill>
        </p:spPr>
      </p:sp>
      <p:sp>
        <p:nvSpPr>
          <p:cNvPr name="Freeform 3" id="3"/>
          <p:cNvSpPr/>
          <p:nvPr/>
        </p:nvSpPr>
        <p:spPr>
          <a:xfrm flipH="false" flipV="false" rot="0">
            <a:off x="0" y="1403237"/>
            <a:ext cx="8855008" cy="7514754"/>
          </a:xfrm>
          <a:custGeom>
            <a:avLst/>
            <a:gdLst/>
            <a:ahLst/>
            <a:cxnLst/>
            <a:rect r="r" b="b" t="t" l="l"/>
            <a:pathLst>
              <a:path h="7514754" w="8855008">
                <a:moveTo>
                  <a:pt x="0" y="0"/>
                </a:moveTo>
                <a:lnTo>
                  <a:pt x="8855008" y="0"/>
                </a:lnTo>
                <a:lnTo>
                  <a:pt x="8855008" y="7514754"/>
                </a:lnTo>
                <a:lnTo>
                  <a:pt x="0" y="7514754"/>
                </a:lnTo>
                <a:lnTo>
                  <a:pt x="0" y="0"/>
                </a:lnTo>
                <a:close/>
              </a:path>
            </a:pathLst>
          </a:custGeom>
          <a:blipFill>
            <a:blip r:embed="rId3"/>
            <a:stretch>
              <a:fillRect l="0" t="0" r="0" b="0"/>
            </a:stretch>
          </a:blipFill>
        </p:spPr>
      </p:sp>
      <p:sp>
        <p:nvSpPr>
          <p:cNvPr name="Freeform 4" id="4"/>
          <p:cNvSpPr/>
          <p:nvPr/>
        </p:nvSpPr>
        <p:spPr>
          <a:xfrm flipH="false" flipV="false" rot="-5641040">
            <a:off x="9034684" y="-2380080"/>
            <a:ext cx="2598074" cy="8150821"/>
          </a:xfrm>
          <a:custGeom>
            <a:avLst/>
            <a:gdLst/>
            <a:ahLst/>
            <a:cxnLst/>
            <a:rect r="r" b="b" t="t" l="l"/>
            <a:pathLst>
              <a:path h="8150821" w="2598074">
                <a:moveTo>
                  <a:pt x="0" y="0"/>
                </a:moveTo>
                <a:lnTo>
                  <a:pt x="2598074" y="0"/>
                </a:lnTo>
                <a:lnTo>
                  <a:pt x="2598074" y="8150821"/>
                </a:lnTo>
                <a:lnTo>
                  <a:pt x="0" y="815082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transition spd="slow">
    <p:cover dir="l"/>
  </p:transition>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EBE8DA"/>
        </a:solidFill>
      </p:bgPr>
    </p:bg>
    <p:spTree>
      <p:nvGrpSpPr>
        <p:cNvPr id="1" name=""/>
        <p:cNvGrpSpPr/>
        <p:nvPr/>
      </p:nvGrpSpPr>
      <p:grpSpPr>
        <a:xfrm>
          <a:off x="0" y="0"/>
          <a:ext cx="0" cy="0"/>
          <a:chOff x="0" y="0"/>
          <a:chExt cx="0" cy="0"/>
        </a:xfrm>
      </p:grpSpPr>
      <p:grpSp>
        <p:nvGrpSpPr>
          <p:cNvPr name="Group 2" id="2"/>
          <p:cNvGrpSpPr/>
          <p:nvPr/>
        </p:nvGrpSpPr>
        <p:grpSpPr>
          <a:xfrm rot="0">
            <a:off x="1350496" y="700623"/>
            <a:ext cx="14931480" cy="8860954"/>
            <a:chOff x="0" y="0"/>
            <a:chExt cx="3932571" cy="2333749"/>
          </a:xfrm>
        </p:grpSpPr>
        <p:sp>
          <p:nvSpPr>
            <p:cNvPr name="Freeform 3" id="3"/>
            <p:cNvSpPr/>
            <p:nvPr/>
          </p:nvSpPr>
          <p:spPr>
            <a:xfrm flipH="false" flipV="false" rot="0">
              <a:off x="0" y="0"/>
              <a:ext cx="3932571" cy="2333749"/>
            </a:xfrm>
            <a:custGeom>
              <a:avLst/>
              <a:gdLst/>
              <a:ahLst/>
              <a:cxnLst/>
              <a:rect r="r" b="b" t="t" l="l"/>
              <a:pathLst>
                <a:path h="2333749" w="3932571">
                  <a:moveTo>
                    <a:pt x="0" y="0"/>
                  </a:moveTo>
                  <a:lnTo>
                    <a:pt x="3932571" y="0"/>
                  </a:lnTo>
                  <a:lnTo>
                    <a:pt x="3932571" y="2333749"/>
                  </a:lnTo>
                  <a:lnTo>
                    <a:pt x="0" y="2333749"/>
                  </a:lnTo>
                  <a:close/>
                </a:path>
              </a:pathLst>
            </a:custGeom>
            <a:solidFill>
              <a:srgbClr val="FFFFFF"/>
            </a:solidFill>
            <a:ln w="76200" cap="sq">
              <a:solidFill>
                <a:srgbClr val="000000"/>
              </a:solidFill>
              <a:prstDash val="solid"/>
              <a:miter/>
            </a:ln>
          </p:spPr>
        </p:sp>
        <p:sp>
          <p:nvSpPr>
            <p:cNvPr name="TextBox 4" id="4"/>
            <p:cNvSpPr txBox="true"/>
            <p:nvPr/>
          </p:nvSpPr>
          <p:spPr>
            <a:xfrm>
              <a:off x="0" y="-66675"/>
              <a:ext cx="3932571" cy="2400424"/>
            </a:xfrm>
            <a:prstGeom prst="rect">
              <a:avLst/>
            </a:prstGeom>
          </p:spPr>
          <p:txBody>
            <a:bodyPr anchor="ctr" rtlCol="false" tIns="50800" lIns="50800" bIns="50800" rIns="50800"/>
            <a:lstStyle/>
            <a:p>
              <a:pPr algn="ctr">
                <a:lnSpc>
                  <a:spcPts val="2572"/>
                </a:lnSpc>
              </a:pPr>
            </a:p>
          </p:txBody>
        </p:sp>
      </p:grpSp>
      <p:grpSp>
        <p:nvGrpSpPr>
          <p:cNvPr name="Group 5" id="5"/>
          <p:cNvGrpSpPr/>
          <p:nvPr/>
        </p:nvGrpSpPr>
        <p:grpSpPr>
          <a:xfrm rot="0">
            <a:off x="1244600" y="581819"/>
            <a:ext cx="14952675" cy="9123363"/>
            <a:chOff x="0" y="0"/>
            <a:chExt cx="3938153" cy="2402861"/>
          </a:xfrm>
        </p:grpSpPr>
        <p:sp>
          <p:nvSpPr>
            <p:cNvPr name="Freeform 6" id="6"/>
            <p:cNvSpPr/>
            <p:nvPr/>
          </p:nvSpPr>
          <p:spPr>
            <a:xfrm flipH="false" flipV="false" rot="0">
              <a:off x="0" y="0"/>
              <a:ext cx="3938153" cy="2402861"/>
            </a:xfrm>
            <a:custGeom>
              <a:avLst/>
              <a:gdLst/>
              <a:ahLst/>
              <a:cxnLst/>
              <a:rect r="r" b="b" t="t" l="l"/>
              <a:pathLst>
                <a:path h="2402861" w="3938153">
                  <a:moveTo>
                    <a:pt x="0" y="0"/>
                  </a:moveTo>
                  <a:lnTo>
                    <a:pt x="3938153" y="0"/>
                  </a:lnTo>
                  <a:lnTo>
                    <a:pt x="3938153" y="2402861"/>
                  </a:lnTo>
                  <a:lnTo>
                    <a:pt x="0" y="2402861"/>
                  </a:lnTo>
                  <a:close/>
                </a:path>
              </a:pathLst>
            </a:custGeom>
            <a:solidFill>
              <a:srgbClr val="FFFFFF"/>
            </a:solidFill>
            <a:ln w="76200" cap="sq">
              <a:solidFill>
                <a:srgbClr val="000000"/>
              </a:solidFill>
              <a:prstDash val="solid"/>
              <a:miter/>
            </a:ln>
          </p:spPr>
        </p:sp>
        <p:sp>
          <p:nvSpPr>
            <p:cNvPr name="TextBox 7" id="7"/>
            <p:cNvSpPr txBox="true"/>
            <p:nvPr/>
          </p:nvSpPr>
          <p:spPr>
            <a:xfrm>
              <a:off x="0" y="-66675"/>
              <a:ext cx="3938153" cy="2469536"/>
            </a:xfrm>
            <a:prstGeom prst="rect">
              <a:avLst/>
            </a:prstGeom>
          </p:spPr>
          <p:txBody>
            <a:bodyPr anchor="ctr" rtlCol="false" tIns="50800" lIns="50800" bIns="50800" rIns="50800"/>
            <a:lstStyle/>
            <a:p>
              <a:pPr algn="ctr">
                <a:lnSpc>
                  <a:spcPts val="2572"/>
                </a:lnSpc>
              </a:pPr>
            </a:p>
          </p:txBody>
        </p:sp>
      </p:grpSp>
      <p:sp>
        <p:nvSpPr>
          <p:cNvPr name="Freeform 8" id="8"/>
          <p:cNvSpPr/>
          <p:nvPr/>
        </p:nvSpPr>
        <p:spPr>
          <a:xfrm flipH="false" flipV="false" rot="-5400000">
            <a:off x="-1134062" y="4491969"/>
            <a:ext cx="4621924" cy="1340358"/>
          </a:xfrm>
          <a:custGeom>
            <a:avLst/>
            <a:gdLst/>
            <a:ahLst/>
            <a:cxnLst/>
            <a:rect r="r" b="b" t="t" l="l"/>
            <a:pathLst>
              <a:path h="1340358" w="4621924">
                <a:moveTo>
                  <a:pt x="0" y="0"/>
                </a:moveTo>
                <a:lnTo>
                  <a:pt x="4621924" y="0"/>
                </a:lnTo>
                <a:lnTo>
                  <a:pt x="4621924" y="1340358"/>
                </a:lnTo>
                <a:lnTo>
                  <a:pt x="0" y="134035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7866414" y="2559679"/>
            <a:ext cx="8099492" cy="6613347"/>
          </a:xfrm>
          <a:custGeom>
            <a:avLst/>
            <a:gdLst/>
            <a:ahLst/>
            <a:cxnLst/>
            <a:rect r="r" b="b" t="t" l="l"/>
            <a:pathLst>
              <a:path h="6613347" w="8099492">
                <a:moveTo>
                  <a:pt x="0" y="0"/>
                </a:moveTo>
                <a:lnTo>
                  <a:pt x="8099493" y="0"/>
                </a:lnTo>
                <a:lnTo>
                  <a:pt x="8099493" y="6613346"/>
                </a:lnTo>
                <a:lnTo>
                  <a:pt x="0" y="6613346"/>
                </a:lnTo>
                <a:lnTo>
                  <a:pt x="0" y="0"/>
                </a:lnTo>
                <a:close/>
              </a:path>
            </a:pathLst>
          </a:custGeom>
          <a:blipFill>
            <a:blip r:embed="rId4"/>
            <a:stretch>
              <a:fillRect l="0" t="0" r="0" b="0"/>
            </a:stretch>
          </a:blipFill>
        </p:spPr>
      </p:sp>
      <p:sp>
        <p:nvSpPr>
          <p:cNvPr name="TextBox 10" id="10"/>
          <p:cNvSpPr txBox="true"/>
          <p:nvPr/>
        </p:nvSpPr>
        <p:spPr>
          <a:xfrm rot="0">
            <a:off x="2142868" y="1004765"/>
            <a:ext cx="13276268" cy="1075196"/>
          </a:xfrm>
          <a:prstGeom prst="rect">
            <a:avLst/>
          </a:prstGeom>
        </p:spPr>
        <p:txBody>
          <a:bodyPr anchor="t" rtlCol="false" tIns="0" lIns="0" bIns="0" rIns="0">
            <a:spAutoFit/>
          </a:bodyPr>
          <a:lstStyle/>
          <a:p>
            <a:pPr>
              <a:lnSpc>
                <a:spcPts val="7460"/>
              </a:lnSpc>
            </a:pPr>
            <a:r>
              <a:rPr lang="en-US" sz="7460" spc="-373">
                <a:solidFill>
                  <a:srgbClr val="242526"/>
                </a:solidFill>
                <a:latin typeface="Telegraf"/>
              </a:rPr>
              <a:t>Expression Vectors</a:t>
            </a:r>
          </a:p>
        </p:txBody>
      </p:sp>
      <p:sp>
        <p:nvSpPr>
          <p:cNvPr name="TextBox 11" id="11"/>
          <p:cNvSpPr txBox="true"/>
          <p:nvPr/>
        </p:nvSpPr>
        <p:spPr>
          <a:xfrm rot="0">
            <a:off x="2142868" y="2841661"/>
            <a:ext cx="5707559" cy="5707318"/>
          </a:xfrm>
          <a:prstGeom prst="rect">
            <a:avLst/>
          </a:prstGeom>
        </p:spPr>
        <p:txBody>
          <a:bodyPr anchor="t" rtlCol="false" tIns="0" lIns="0" bIns="0" rIns="0">
            <a:spAutoFit/>
          </a:bodyPr>
          <a:lstStyle/>
          <a:p>
            <a:pPr>
              <a:lnSpc>
                <a:spcPts val="2695"/>
              </a:lnSpc>
            </a:pPr>
            <a:r>
              <a:rPr lang="en-US" sz="2450" spc="-122">
                <a:solidFill>
                  <a:srgbClr val="242526"/>
                </a:solidFill>
                <a:latin typeface="Telegraf Medium"/>
              </a:rPr>
              <a:t>Expression Vectors :- pMUT1 and pMUT2</a:t>
            </a:r>
          </a:p>
          <a:p>
            <a:pPr>
              <a:lnSpc>
                <a:spcPts val="2695"/>
              </a:lnSpc>
            </a:pPr>
            <a:r>
              <a:rPr lang="en-US" sz="2450" spc="-122">
                <a:solidFill>
                  <a:srgbClr val="242526"/>
                </a:solidFill>
                <a:latin typeface="Telegraf Medium"/>
              </a:rPr>
              <a:t>Because already present in EcN and is also a Cryptic Plasmid</a:t>
            </a:r>
          </a:p>
          <a:p>
            <a:pPr>
              <a:lnSpc>
                <a:spcPts val="2695"/>
              </a:lnSpc>
            </a:pPr>
          </a:p>
          <a:p>
            <a:pPr>
              <a:lnSpc>
                <a:spcPts val="2695"/>
              </a:lnSpc>
            </a:pPr>
            <a:r>
              <a:rPr lang="en-US" sz="2450" spc="-122">
                <a:solidFill>
                  <a:srgbClr val="242526"/>
                </a:solidFill>
                <a:latin typeface="Telegraf Medium"/>
              </a:rPr>
              <a:t>Cryptic Plasmids are Antibiotic-Resistance-Free Plasmids, usually used for Probiotic purposes.</a:t>
            </a:r>
          </a:p>
          <a:p>
            <a:pPr>
              <a:lnSpc>
                <a:spcPts val="2695"/>
              </a:lnSpc>
            </a:pPr>
          </a:p>
          <a:p>
            <a:pPr>
              <a:lnSpc>
                <a:spcPts val="2695"/>
              </a:lnSpc>
            </a:pPr>
            <a:r>
              <a:rPr lang="en-US" sz="2450" spc="-122">
                <a:solidFill>
                  <a:srgbClr val="242526"/>
                </a:solidFill>
                <a:latin typeface="Telegraf Medium"/>
              </a:rPr>
              <a:t>Also EcN retains pMUT1 and pMUT2 upto 90 generations without any external pressure</a:t>
            </a:r>
          </a:p>
          <a:p>
            <a:pPr>
              <a:lnSpc>
                <a:spcPts val="2695"/>
              </a:lnSpc>
            </a:pPr>
          </a:p>
          <a:p>
            <a:pPr>
              <a:lnSpc>
                <a:spcPts val="2695"/>
              </a:lnSpc>
            </a:pPr>
            <a:r>
              <a:rPr lang="en-US" sz="2450" spc="-122">
                <a:solidFill>
                  <a:srgbClr val="242526"/>
                </a:solidFill>
                <a:latin typeface="Telegraf"/>
              </a:rPr>
              <a:t>Cloning in </a:t>
            </a:r>
            <a:r>
              <a:rPr lang="en-US" sz="2450" spc="-122">
                <a:solidFill>
                  <a:srgbClr val="242526"/>
                </a:solidFill>
                <a:latin typeface="Telegraf Bold"/>
              </a:rPr>
              <a:t>pMUT2-pTcpP-mCherry </a:t>
            </a:r>
            <a:r>
              <a:rPr lang="en-US" sz="2450" spc="-122">
                <a:solidFill>
                  <a:srgbClr val="242526"/>
                </a:solidFill>
                <a:latin typeface="Telegraf"/>
              </a:rPr>
              <a:t>:-</a:t>
            </a:r>
          </a:p>
          <a:p>
            <a:pPr>
              <a:lnSpc>
                <a:spcPts val="2695"/>
              </a:lnSpc>
            </a:pPr>
          </a:p>
          <a:p>
            <a:pPr>
              <a:lnSpc>
                <a:spcPts val="2695"/>
              </a:lnSpc>
            </a:pPr>
            <a:r>
              <a:rPr lang="en-US" sz="2450" spc="-122">
                <a:solidFill>
                  <a:srgbClr val="242526"/>
                </a:solidFill>
                <a:latin typeface="Telegraf"/>
              </a:rPr>
              <a:t>It has a bile inducible promoter, which we can use to induce the production of Cre Protein.</a:t>
            </a:r>
          </a:p>
        </p:txBody>
      </p:sp>
      <p:sp>
        <p:nvSpPr>
          <p:cNvPr name="TextBox 12" id="12"/>
          <p:cNvSpPr txBox="true"/>
          <p:nvPr/>
        </p:nvSpPr>
        <p:spPr>
          <a:xfrm rot="0">
            <a:off x="232612" y="9684241"/>
            <a:ext cx="232203" cy="449364"/>
          </a:xfrm>
          <a:prstGeom prst="rect">
            <a:avLst/>
          </a:prstGeom>
        </p:spPr>
        <p:txBody>
          <a:bodyPr anchor="t" rtlCol="false" tIns="0" lIns="0" bIns="0" rIns="0">
            <a:spAutoFit/>
          </a:bodyPr>
          <a:lstStyle/>
          <a:p>
            <a:pPr algn="ctr">
              <a:lnSpc>
                <a:spcPts val="3706"/>
              </a:lnSpc>
              <a:spcBef>
                <a:spcPct val="0"/>
              </a:spcBef>
            </a:pPr>
            <a:r>
              <a:rPr lang="en-US" sz="2288">
                <a:solidFill>
                  <a:srgbClr val="000000"/>
                </a:solidFill>
                <a:latin typeface="Glacial Indifference"/>
              </a:rPr>
              <a:t>16</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242526"/>
        </a:solidFill>
      </p:bgPr>
    </p:bg>
    <p:spTree>
      <p:nvGrpSpPr>
        <p:cNvPr id="1" name=""/>
        <p:cNvGrpSpPr/>
        <p:nvPr/>
      </p:nvGrpSpPr>
      <p:grpSpPr>
        <a:xfrm>
          <a:off x="0" y="0"/>
          <a:ext cx="0" cy="0"/>
          <a:chOff x="0" y="0"/>
          <a:chExt cx="0" cy="0"/>
        </a:xfrm>
      </p:grpSpPr>
      <p:grpSp>
        <p:nvGrpSpPr>
          <p:cNvPr name="Group 2" id="2"/>
          <p:cNvGrpSpPr/>
          <p:nvPr/>
        </p:nvGrpSpPr>
        <p:grpSpPr>
          <a:xfrm rot="0">
            <a:off x="1350496" y="700623"/>
            <a:ext cx="14931480" cy="8860954"/>
            <a:chOff x="0" y="0"/>
            <a:chExt cx="3932571" cy="2333749"/>
          </a:xfrm>
        </p:grpSpPr>
        <p:sp>
          <p:nvSpPr>
            <p:cNvPr name="Freeform 3" id="3"/>
            <p:cNvSpPr/>
            <p:nvPr/>
          </p:nvSpPr>
          <p:spPr>
            <a:xfrm flipH="false" flipV="false" rot="0">
              <a:off x="0" y="0"/>
              <a:ext cx="3932571" cy="2333749"/>
            </a:xfrm>
            <a:custGeom>
              <a:avLst/>
              <a:gdLst/>
              <a:ahLst/>
              <a:cxnLst/>
              <a:rect r="r" b="b" t="t" l="l"/>
              <a:pathLst>
                <a:path h="2333749" w="3932571">
                  <a:moveTo>
                    <a:pt x="0" y="0"/>
                  </a:moveTo>
                  <a:lnTo>
                    <a:pt x="3932571" y="0"/>
                  </a:lnTo>
                  <a:lnTo>
                    <a:pt x="3932571" y="2333749"/>
                  </a:lnTo>
                  <a:lnTo>
                    <a:pt x="0" y="2333749"/>
                  </a:lnTo>
                  <a:close/>
                </a:path>
              </a:pathLst>
            </a:custGeom>
            <a:solidFill>
              <a:srgbClr val="FFFFFF"/>
            </a:solidFill>
            <a:ln w="76200" cap="sq">
              <a:solidFill>
                <a:srgbClr val="000000"/>
              </a:solidFill>
              <a:prstDash val="solid"/>
              <a:miter/>
            </a:ln>
          </p:spPr>
        </p:sp>
        <p:sp>
          <p:nvSpPr>
            <p:cNvPr name="TextBox 4" id="4"/>
            <p:cNvSpPr txBox="true"/>
            <p:nvPr/>
          </p:nvSpPr>
          <p:spPr>
            <a:xfrm>
              <a:off x="0" y="-66675"/>
              <a:ext cx="3932571" cy="2400424"/>
            </a:xfrm>
            <a:prstGeom prst="rect">
              <a:avLst/>
            </a:prstGeom>
          </p:spPr>
          <p:txBody>
            <a:bodyPr anchor="ctr" rtlCol="false" tIns="50800" lIns="50800" bIns="50800" rIns="50800"/>
            <a:lstStyle/>
            <a:p>
              <a:pPr algn="ctr">
                <a:lnSpc>
                  <a:spcPts val="2572"/>
                </a:lnSpc>
              </a:pPr>
            </a:p>
          </p:txBody>
        </p:sp>
      </p:grpSp>
      <p:grpSp>
        <p:nvGrpSpPr>
          <p:cNvPr name="Group 5" id="5"/>
          <p:cNvGrpSpPr/>
          <p:nvPr/>
        </p:nvGrpSpPr>
        <p:grpSpPr>
          <a:xfrm rot="0">
            <a:off x="1244600" y="581819"/>
            <a:ext cx="14952675" cy="9123363"/>
            <a:chOff x="0" y="0"/>
            <a:chExt cx="3938153" cy="2402861"/>
          </a:xfrm>
        </p:grpSpPr>
        <p:sp>
          <p:nvSpPr>
            <p:cNvPr name="Freeform 6" id="6"/>
            <p:cNvSpPr/>
            <p:nvPr/>
          </p:nvSpPr>
          <p:spPr>
            <a:xfrm flipH="false" flipV="false" rot="0">
              <a:off x="0" y="0"/>
              <a:ext cx="3938153" cy="2402861"/>
            </a:xfrm>
            <a:custGeom>
              <a:avLst/>
              <a:gdLst/>
              <a:ahLst/>
              <a:cxnLst/>
              <a:rect r="r" b="b" t="t" l="l"/>
              <a:pathLst>
                <a:path h="2402861" w="3938153">
                  <a:moveTo>
                    <a:pt x="0" y="0"/>
                  </a:moveTo>
                  <a:lnTo>
                    <a:pt x="3938153" y="0"/>
                  </a:lnTo>
                  <a:lnTo>
                    <a:pt x="3938153" y="2402861"/>
                  </a:lnTo>
                  <a:lnTo>
                    <a:pt x="0" y="2402861"/>
                  </a:lnTo>
                  <a:close/>
                </a:path>
              </a:pathLst>
            </a:custGeom>
            <a:solidFill>
              <a:srgbClr val="FFFFFF"/>
            </a:solidFill>
            <a:ln w="76200" cap="sq">
              <a:solidFill>
                <a:srgbClr val="000000"/>
              </a:solidFill>
              <a:prstDash val="solid"/>
              <a:miter/>
            </a:ln>
          </p:spPr>
        </p:sp>
        <p:sp>
          <p:nvSpPr>
            <p:cNvPr name="TextBox 7" id="7"/>
            <p:cNvSpPr txBox="true"/>
            <p:nvPr/>
          </p:nvSpPr>
          <p:spPr>
            <a:xfrm>
              <a:off x="0" y="-66675"/>
              <a:ext cx="3938153" cy="2469536"/>
            </a:xfrm>
            <a:prstGeom prst="rect">
              <a:avLst/>
            </a:prstGeom>
          </p:spPr>
          <p:txBody>
            <a:bodyPr anchor="ctr" rtlCol="false" tIns="50800" lIns="50800" bIns="50800" rIns="50800"/>
            <a:lstStyle/>
            <a:p>
              <a:pPr algn="ctr">
                <a:lnSpc>
                  <a:spcPts val="2572"/>
                </a:lnSpc>
              </a:pPr>
            </a:p>
          </p:txBody>
        </p:sp>
      </p:grpSp>
      <p:sp>
        <p:nvSpPr>
          <p:cNvPr name="Freeform 8" id="8"/>
          <p:cNvSpPr/>
          <p:nvPr/>
        </p:nvSpPr>
        <p:spPr>
          <a:xfrm flipH="false" flipV="false" rot="-5400000">
            <a:off x="-1134062" y="4491969"/>
            <a:ext cx="4621924" cy="1340358"/>
          </a:xfrm>
          <a:custGeom>
            <a:avLst/>
            <a:gdLst/>
            <a:ahLst/>
            <a:cxnLst/>
            <a:rect r="r" b="b" t="t" l="l"/>
            <a:pathLst>
              <a:path h="1340358" w="4621924">
                <a:moveTo>
                  <a:pt x="0" y="0"/>
                </a:moveTo>
                <a:lnTo>
                  <a:pt x="4621924" y="0"/>
                </a:lnTo>
                <a:lnTo>
                  <a:pt x="4621924" y="1340358"/>
                </a:lnTo>
                <a:lnTo>
                  <a:pt x="0" y="134035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7179155" y="1835447"/>
            <a:ext cx="8913307" cy="7422853"/>
          </a:xfrm>
          <a:custGeom>
            <a:avLst/>
            <a:gdLst/>
            <a:ahLst/>
            <a:cxnLst/>
            <a:rect r="r" b="b" t="t" l="l"/>
            <a:pathLst>
              <a:path h="7422853" w="8913307">
                <a:moveTo>
                  <a:pt x="0" y="0"/>
                </a:moveTo>
                <a:lnTo>
                  <a:pt x="8913307" y="0"/>
                </a:lnTo>
                <a:lnTo>
                  <a:pt x="8913307" y="7422853"/>
                </a:lnTo>
                <a:lnTo>
                  <a:pt x="0" y="7422853"/>
                </a:lnTo>
                <a:lnTo>
                  <a:pt x="0" y="0"/>
                </a:lnTo>
                <a:close/>
              </a:path>
            </a:pathLst>
          </a:custGeom>
          <a:blipFill>
            <a:blip r:embed="rId4"/>
            <a:stretch>
              <a:fillRect l="0" t="0" r="0" b="0"/>
            </a:stretch>
          </a:blipFill>
        </p:spPr>
      </p:sp>
      <p:sp>
        <p:nvSpPr>
          <p:cNvPr name="TextBox 10" id="10"/>
          <p:cNvSpPr txBox="true"/>
          <p:nvPr/>
        </p:nvSpPr>
        <p:spPr>
          <a:xfrm rot="0">
            <a:off x="2142868" y="1004765"/>
            <a:ext cx="13276268" cy="1075196"/>
          </a:xfrm>
          <a:prstGeom prst="rect">
            <a:avLst/>
          </a:prstGeom>
        </p:spPr>
        <p:txBody>
          <a:bodyPr anchor="t" rtlCol="false" tIns="0" lIns="0" bIns="0" rIns="0">
            <a:spAutoFit/>
          </a:bodyPr>
          <a:lstStyle/>
          <a:p>
            <a:pPr>
              <a:lnSpc>
                <a:spcPts val="7460"/>
              </a:lnSpc>
            </a:pPr>
            <a:r>
              <a:rPr lang="en-US" sz="7460" spc="-373">
                <a:solidFill>
                  <a:srgbClr val="242526"/>
                </a:solidFill>
                <a:latin typeface="Telegraf"/>
              </a:rPr>
              <a:t>Expression Vectors</a:t>
            </a:r>
          </a:p>
        </p:txBody>
      </p:sp>
      <p:sp>
        <p:nvSpPr>
          <p:cNvPr name="TextBox 11" id="11"/>
          <p:cNvSpPr txBox="true"/>
          <p:nvPr/>
        </p:nvSpPr>
        <p:spPr>
          <a:xfrm rot="0">
            <a:off x="2142868" y="2841661"/>
            <a:ext cx="5707559" cy="5374647"/>
          </a:xfrm>
          <a:prstGeom prst="rect">
            <a:avLst/>
          </a:prstGeom>
        </p:spPr>
        <p:txBody>
          <a:bodyPr anchor="t" rtlCol="false" tIns="0" lIns="0" bIns="0" rIns="0">
            <a:spAutoFit/>
          </a:bodyPr>
          <a:lstStyle/>
          <a:p>
            <a:pPr>
              <a:lnSpc>
                <a:spcPts val="2695"/>
              </a:lnSpc>
            </a:pPr>
            <a:r>
              <a:rPr lang="en-US" sz="2450" spc="-122">
                <a:solidFill>
                  <a:srgbClr val="242526"/>
                </a:solidFill>
                <a:latin typeface="Telegraf Medium"/>
              </a:rPr>
              <a:t>Expression Vectors :- pMUT1 and pMUT2</a:t>
            </a:r>
          </a:p>
          <a:p>
            <a:pPr>
              <a:lnSpc>
                <a:spcPts val="2695"/>
              </a:lnSpc>
            </a:pPr>
            <a:r>
              <a:rPr lang="en-US" sz="2450" spc="-122">
                <a:solidFill>
                  <a:srgbClr val="242526"/>
                </a:solidFill>
                <a:latin typeface="Telegraf Medium"/>
              </a:rPr>
              <a:t>Because already present in EcN and is also a Cryptic Plasmid</a:t>
            </a:r>
          </a:p>
          <a:p>
            <a:pPr>
              <a:lnSpc>
                <a:spcPts val="2695"/>
              </a:lnSpc>
            </a:pPr>
          </a:p>
          <a:p>
            <a:pPr>
              <a:lnSpc>
                <a:spcPts val="2695"/>
              </a:lnSpc>
            </a:pPr>
            <a:r>
              <a:rPr lang="en-US" sz="2450" spc="-122">
                <a:solidFill>
                  <a:srgbClr val="242526"/>
                </a:solidFill>
                <a:latin typeface="Telegraf Medium"/>
              </a:rPr>
              <a:t>Cryptic Plasmids are Antibiotic-Resistance-Free Plasmids, usually used for Probiotic purposes.</a:t>
            </a:r>
          </a:p>
          <a:p>
            <a:pPr>
              <a:lnSpc>
                <a:spcPts val="2695"/>
              </a:lnSpc>
            </a:pPr>
          </a:p>
          <a:p>
            <a:pPr>
              <a:lnSpc>
                <a:spcPts val="2695"/>
              </a:lnSpc>
            </a:pPr>
            <a:r>
              <a:rPr lang="en-US" sz="2450" spc="-122">
                <a:solidFill>
                  <a:srgbClr val="242526"/>
                </a:solidFill>
                <a:latin typeface="Telegraf Medium"/>
              </a:rPr>
              <a:t>Also EcN retains pMUT1 and pMUT2 upto 90 generations without any external pressure</a:t>
            </a:r>
          </a:p>
          <a:p>
            <a:pPr>
              <a:lnSpc>
                <a:spcPts val="2695"/>
              </a:lnSpc>
            </a:pPr>
          </a:p>
          <a:p>
            <a:pPr>
              <a:lnSpc>
                <a:spcPts val="2695"/>
              </a:lnSpc>
            </a:pPr>
            <a:r>
              <a:rPr lang="en-US" sz="2450" spc="-122">
                <a:solidFill>
                  <a:srgbClr val="242526"/>
                </a:solidFill>
                <a:latin typeface="Telegraf"/>
              </a:rPr>
              <a:t>Cloning of </a:t>
            </a:r>
            <a:r>
              <a:rPr lang="en-US" sz="2450" spc="-122">
                <a:solidFill>
                  <a:srgbClr val="242526"/>
                </a:solidFill>
                <a:latin typeface="Telegraf Bold"/>
              </a:rPr>
              <a:t>pM1s3AsG </a:t>
            </a:r>
            <a:r>
              <a:rPr lang="en-US" sz="2450" spc="-122">
                <a:solidFill>
                  <a:srgbClr val="242526"/>
                </a:solidFill>
                <a:latin typeface="Telegraf"/>
              </a:rPr>
              <a:t>:-</a:t>
            </a:r>
          </a:p>
          <a:p>
            <a:pPr>
              <a:lnSpc>
                <a:spcPts val="2695"/>
              </a:lnSpc>
            </a:pPr>
            <a:r>
              <a:rPr lang="en-US" sz="2450" spc="-122">
                <a:solidFill>
                  <a:srgbClr val="242526"/>
                </a:solidFill>
                <a:latin typeface="Telegraf"/>
              </a:rPr>
              <a:t>2 clones :-</a:t>
            </a:r>
          </a:p>
          <a:p>
            <a:pPr marL="529069" indent="-264534" lvl="1">
              <a:lnSpc>
                <a:spcPts val="2695"/>
              </a:lnSpc>
              <a:buAutoNum type="arabicPeriod" startAt="1"/>
            </a:pPr>
            <a:r>
              <a:rPr lang="en-US" sz="2450" spc="-122">
                <a:solidFill>
                  <a:srgbClr val="242526"/>
                </a:solidFill>
                <a:latin typeface="Telegraf"/>
              </a:rPr>
              <a:t>Recombinant PPR</a:t>
            </a:r>
          </a:p>
          <a:p>
            <a:pPr marL="529069" indent="-264534" lvl="1">
              <a:lnSpc>
                <a:spcPts val="2695"/>
              </a:lnSpc>
              <a:buAutoNum type="arabicPeriod" startAt="1"/>
            </a:pPr>
            <a:r>
              <a:rPr lang="en-US" sz="2450" spc="-122">
                <a:solidFill>
                  <a:srgbClr val="242526"/>
                </a:solidFill>
                <a:latin typeface="Telegraf"/>
              </a:rPr>
              <a:t>Surface Nanobodies</a:t>
            </a:r>
          </a:p>
        </p:txBody>
      </p:sp>
      <p:sp>
        <p:nvSpPr>
          <p:cNvPr name="TextBox 12" id="12"/>
          <p:cNvSpPr txBox="true"/>
          <p:nvPr/>
        </p:nvSpPr>
        <p:spPr>
          <a:xfrm rot="0">
            <a:off x="8742901" y="9576176"/>
            <a:ext cx="525959" cy="563876"/>
          </a:xfrm>
          <a:prstGeom prst="rect">
            <a:avLst/>
          </a:prstGeom>
        </p:spPr>
        <p:txBody>
          <a:bodyPr anchor="t" rtlCol="false" tIns="0" lIns="0" bIns="0" rIns="0">
            <a:spAutoFit/>
          </a:bodyPr>
          <a:lstStyle/>
          <a:p>
            <a:pPr algn="ctr">
              <a:lnSpc>
                <a:spcPts val="4620"/>
              </a:lnSpc>
            </a:pPr>
            <a:r>
              <a:rPr lang="en-US" sz="3300">
                <a:solidFill>
                  <a:srgbClr val="242526"/>
                </a:solidFill>
                <a:latin typeface="Canva Sans Bold"/>
              </a:rPr>
              <a:t>20</a:t>
            </a:r>
          </a:p>
        </p:txBody>
      </p:sp>
      <p:sp>
        <p:nvSpPr>
          <p:cNvPr name="TextBox 13" id="13"/>
          <p:cNvSpPr txBox="true"/>
          <p:nvPr/>
        </p:nvSpPr>
        <p:spPr>
          <a:xfrm rot="0">
            <a:off x="235346" y="9684241"/>
            <a:ext cx="226736" cy="449364"/>
          </a:xfrm>
          <a:prstGeom prst="rect">
            <a:avLst/>
          </a:prstGeom>
        </p:spPr>
        <p:txBody>
          <a:bodyPr anchor="t" rtlCol="false" tIns="0" lIns="0" bIns="0" rIns="0">
            <a:spAutoFit/>
          </a:bodyPr>
          <a:lstStyle/>
          <a:p>
            <a:pPr algn="ctr">
              <a:lnSpc>
                <a:spcPts val="3706"/>
              </a:lnSpc>
              <a:spcBef>
                <a:spcPct val="0"/>
              </a:spcBef>
            </a:pPr>
            <a:r>
              <a:rPr lang="en-US" sz="2288">
                <a:solidFill>
                  <a:srgbClr val="000000"/>
                </a:solidFill>
                <a:latin typeface="Glacial Indifference"/>
              </a:rPr>
              <a:t>17</a:t>
            </a:r>
          </a:p>
        </p:txBody>
      </p:sp>
    </p:spTree>
  </p:cSld>
  <p:clrMapOvr>
    <a:masterClrMapping/>
  </p:clrMapOvr>
  <p:transition spd="slow">
    <p:cover dir="l"/>
  </p:transition>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242526"/>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10300438" y="1695274"/>
            <a:ext cx="10172700" cy="6381355"/>
          </a:xfrm>
          <a:custGeom>
            <a:avLst/>
            <a:gdLst/>
            <a:ahLst/>
            <a:cxnLst/>
            <a:rect r="r" b="b" t="t" l="l"/>
            <a:pathLst>
              <a:path h="6381355" w="10172700">
                <a:moveTo>
                  <a:pt x="0" y="0"/>
                </a:moveTo>
                <a:lnTo>
                  <a:pt x="10172700" y="0"/>
                </a:lnTo>
                <a:lnTo>
                  <a:pt x="10172700" y="6381354"/>
                </a:lnTo>
                <a:lnTo>
                  <a:pt x="0" y="6381354"/>
                </a:lnTo>
                <a:lnTo>
                  <a:pt x="0" y="0"/>
                </a:lnTo>
                <a:close/>
              </a:path>
            </a:pathLst>
          </a:custGeom>
          <a:blipFill>
            <a:blip r:embed="rId2">
              <a:extLst>
                <a:ext uri="{96DAC541-7B7A-43D3-8B79-37D633B846F1}">
                  <asvg:svgBlip xmlns:asvg="http://schemas.microsoft.com/office/drawing/2016/SVG/main" r:embed="rId3"/>
                </a:ext>
              </a:extLst>
            </a:blip>
            <a:stretch>
              <a:fillRect l="0" t="-59412" r="0" b="0"/>
            </a:stretch>
          </a:blipFill>
        </p:spPr>
      </p:sp>
      <p:graphicFrame>
        <p:nvGraphicFramePr>
          <p:cNvPr name="Table 3" id="3"/>
          <p:cNvGraphicFramePr>
            <a:graphicFrameLocks noGrp="true"/>
          </p:cNvGraphicFramePr>
          <p:nvPr/>
        </p:nvGraphicFramePr>
        <p:xfrm>
          <a:off x="1916394" y="689560"/>
          <a:ext cx="16144501" cy="9271750"/>
        </p:xfrm>
        <a:graphic>
          <a:graphicData uri="http://schemas.openxmlformats.org/drawingml/2006/table">
            <a:tbl>
              <a:tblPr/>
              <a:tblGrid>
                <a:gridCol w="3226635"/>
                <a:gridCol w="4179680"/>
                <a:gridCol w="4245896"/>
                <a:gridCol w="4492291"/>
              </a:tblGrid>
              <a:tr h="752926">
                <a:tc>
                  <a:txBody>
                    <a:bodyPr anchor="t" rtlCol="false"/>
                    <a:lstStyle/>
                    <a:p>
                      <a:pPr algn="ctr">
                        <a:lnSpc>
                          <a:spcPts val="2223"/>
                        </a:lnSpc>
                        <a:defRPr/>
                      </a:pPr>
                      <a:r>
                        <a:rPr lang="en-US" sz="1588">
                          <a:solidFill>
                            <a:srgbClr val="000000"/>
                          </a:solidFill>
                          <a:latin typeface="Glacial Indifference Bold"/>
                        </a:rPr>
                        <a:t>OBJECTIVE</a:t>
                      </a:r>
                      <a:endParaRPr lang="en-US" sz="1100"/>
                    </a:p>
                  </a:txBody>
                  <a:tcPr marL="190500" marR="190500" marT="190500" marB="190500"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D699"/>
                    </a:solidFill>
                  </a:tcPr>
                </a:tc>
                <a:tc>
                  <a:txBody>
                    <a:bodyPr anchor="t" rtlCol="false"/>
                    <a:lstStyle/>
                    <a:p>
                      <a:pPr algn="ctr">
                        <a:lnSpc>
                          <a:spcPts val="2223"/>
                        </a:lnSpc>
                        <a:defRPr/>
                      </a:pPr>
                      <a:r>
                        <a:rPr lang="en-US" sz="1588">
                          <a:solidFill>
                            <a:srgbClr val="000000"/>
                          </a:solidFill>
                          <a:latin typeface="Glacial Indifference Bold"/>
                        </a:rPr>
                        <a:t>DESCRIPTION</a:t>
                      </a:r>
                      <a:endParaRPr lang="en-US" sz="1100"/>
                    </a:p>
                  </a:txBody>
                  <a:tcPr marL="190500" marR="190500" marT="190500" marB="190500"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D699"/>
                    </a:solidFill>
                  </a:tcPr>
                </a:tc>
                <a:tc>
                  <a:txBody>
                    <a:bodyPr anchor="t" rtlCol="false"/>
                    <a:lstStyle/>
                    <a:p>
                      <a:pPr algn="ctr">
                        <a:lnSpc>
                          <a:spcPts val="2223"/>
                        </a:lnSpc>
                        <a:defRPr/>
                      </a:pPr>
                      <a:r>
                        <a:rPr lang="en-US" sz="1588">
                          <a:solidFill>
                            <a:srgbClr val="000000"/>
                          </a:solidFill>
                          <a:latin typeface="Glacial Indifference Bold"/>
                        </a:rPr>
                        <a:t>TEST FOR POC</a:t>
                      </a:r>
                      <a:endParaRPr lang="en-US" sz="1100"/>
                    </a:p>
                  </a:txBody>
                  <a:tcPr marL="190500" marR="190500" marT="190500" marB="190500"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D699"/>
                    </a:solidFill>
                  </a:tcPr>
                </a:tc>
                <a:tc>
                  <a:txBody>
                    <a:bodyPr anchor="t" rtlCol="false"/>
                    <a:lstStyle/>
                    <a:p>
                      <a:pPr algn="ctr">
                        <a:lnSpc>
                          <a:spcPts val="2223"/>
                        </a:lnSpc>
                        <a:defRPr/>
                      </a:pPr>
                      <a:r>
                        <a:rPr lang="en-US" sz="1588">
                          <a:solidFill>
                            <a:srgbClr val="000000"/>
                          </a:solidFill>
                          <a:latin typeface="Glacial Indifference Bold"/>
                        </a:rPr>
                        <a:t>TIMELINE</a:t>
                      </a:r>
                      <a:endParaRPr lang="en-US" sz="1100"/>
                    </a:p>
                  </a:txBody>
                  <a:tcPr marL="190500" marR="190500" marT="190500" marB="190500"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D699"/>
                    </a:solidFill>
                  </a:tcPr>
                </a:tc>
              </a:tr>
              <a:tr h="2000633">
                <a:tc>
                  <a:txBody>
                    <a:bodyPr anchor="t" rtlCol="false"/>
                    <a:lstStyle/>
                    <a:p>
                      <a:pPr algn="ctr">
                        <a:lnSpc>
                          <a:spcPts val="2643"/>
                        </a:lnSpc>
                        <a:defRPr/>
                      </a:pPr>
                      <a:r>
                        <a:rPr lang="en-US" sz="1888">
                          <a:solidFill>
                            <a:srgbClr val="000000"/>
                          </a:solidFill>
                          <a:latin typeface="Glacial Indifference Bold"/>
                        </a:rPr>
                        <a:t>Development of Novel Chassis for </a:t>
                      </a:r>
                      <a:r>
                        <a:rPr lang="en-US" sz="1888">
                          <a:solidFill>
                            <a:srgbClr val="000000"/>
                          </a:solidFill>
                          <a:latin typeface="Glacial Indifference Bold Italics"/>
                        </a:rPr>
                        <a:t>in vivo</a:t>
                      </a:r>
                      <a:r>
                        <a:rPr lang="en-US" sz="1888">
                          <a:solidFill>
                            <a:srgbClr val="000000"/>
                          </a:solidFill>
                          <a:latin typeface="Glacial Indifference Bold"/>
                        </a:rPr>
                        <a:t> OMV Production (in EcN)</a:t>
                      </a:r>
                      <a:endParaRPr lang="en-US" sz="1100"/>
                    </a:p>
                  </a:txBody>
                  <a:tcPr marL="190500" marR="190500" marT="190500" marB="190500"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EBCD"/>
                    </a:solidFill>
                  </a:tcPr>
                </a:tc>
                <a:tc>
                  <a:txBody>
                    <a:bodyPr anchor="t" rtlCol="false"/>
                    <a:lstStyle/>
                    <a:p>
                      <a:pPr algn="ctr">
                        <a:lnSpc>
                          <a:spcPts val="2223"/>
                        </a:lnSpc>
                        <a:defRPr/>
                      </a:pPr>
                      <a:r>
                        <a:rPr lang="en-US" sz="1588">
                          <a:solidFill>
                            <a:srgbClr val="000000"/>
                          </a:solidFill>
                          <a:latin typeface="Glacial Indifference"/>
                        </a:rPr>
                        <a:t>Knockout of tolA gene for OMV overproduction; Curing of pMUT1 and pMUT from EcN. </a:t>
                      </a:r>
                      <a:endParaRPr lang="en-US" sz="1100"/>
                    </a:p>
                  </a:txBody>
                  <a:tcPr marL="190500" marR="190500" marT="190500" marB="190500"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F4E3"/>
                    </a:solidFill>
                  </a:tcPr>
                </a:tc>
                <a:tc>
                  <a:txBody>
                    <a:bodyPr anchor="t" rtlCol="false"/>
                    <a:lstStyle/>
                    <a:p>
                      <a:pPr algn="l" marL="342900" indent="-171450" lvl="1">
                        <a:lnSpc>
                          <a:spcPts val="2223"/>
                        </a:lnSpc>
                        <a:buAutoNum type="arabicPeriod" startAt="1"/>
                        <a:defRPr/>
                      </a:pPr>
                      <a:r>
                        <a:rPr lang="en-US" sz="1588">
                          <a:solidFill>
                            <a:srgbClr val="000000"/>
                          </a:solidFill>
                          <a:latin typeface="Glacial Indifference"/>
                        </a:rPr>
                        <a:t>lambda-Red based Detection of K/O</a:t>
                      </a:r>
                      <a:endParaRPr lang="en-US" sz="1100"/>
                    </a:p>
                    <a:p>
                      <a:pPr marL="342900" indent="-171450" lvl="1">
                        <a:lnSpc>
                          <a:spcPts val="2223"/>
                        </a:lnSpc>
                        <a:buAutoNum type="arabicPeriod" startAt="1"/>
                      </a:pPr>
                      <a:r>
                        <a:rPr lang="en-US" sz="1588">
                          <a:solidFill>
                            <a:srgbClr val="000000"/>
                          </a:solidFill>
                          <a:latin typeface="Glacial Indifference"/>
                        </a:rPr>
                        <a:t>SDS-PAGE and Western Blot for OMV Overproduction Detection</a:t>
                      </a:r>
                    </a:p>
                    <a:p>
                      <a:pPr algn="l" marL="342900" indent="-171450" lvl="1">
                        <a:lnSpc>
                          <a:spcPts val="2223"/>
                        </a:lnSpc>
                        <a:buAutoNum type="arabicPeriod" startAt="1"/>
                      </a:pPr>
                      <a:r>
                        <a:rPr lang="en-US" sz="1588">
                          <a:solidFill>
                            <a:srgbClr val="000000"/>
                          </a:solidFill>
                          <a:latin typeface="Glacial Indifference"/>
                        </a:rPr>
                        <a:t>FISH for detection of oriC of Plasmids.</a:t>
                      </a:r>
                    </a:p>
                    <a:p>
                      <a:pPr algn="ctr">
                        <a:lnSpc>
                          <a:spcPts val="2223"/>
                        </a:lnSpc>
                      </a:pPr>
                    </a:p>
                  </a:txBody>
                  <a:tcPr marL="190500" marR="190500" marT="190500" marB="190500"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F4E3"/>
                    </a:solidFill>
                  </a:tcPr>
                </a:tc>
                <a:tc>
                  <a:txBody>
                    <a:bodyPr anchor="t" rtlCol="false"/>
                    <a:lstStyle/>
                    <a:p>
                      <a:pPr algn="ctr">
                        <a:lnSpc>
                          <a:spcPts val="2223"/>
                        </a:lnSpc>
                        <a:defRPr/>
                      </a:pPr>
                      <a:r>
                        <a:rPr lang="en-US" sz="1588">
                          <a:solidFill>
                            <a:srgbClr val="000000"/>
                          </a:solidFill>
                          <a:latin typeface="Glacial Indifference"/>
                        </a:rPr>
                        <a:t>K/O:- Mid-April to Majors;</a:t>
                      </a:r>
                      <a:endParaRPr lang="en-US" sz="1100"/>
                    </a:p>
                    <a:p>
                      <a:pPr algn="ctr">
                        <a:lnSpc>
                          <a:spcPts val="2223"/>
                        </a:lnSpc>
                      </a:pPr>
                      <a:r>
                        <a:rPr lang="en-US" sz="1588">
                          <a:solidFill>
                            <a:srgbClr val="000000"/>
                          </a:solidFill>
                          <a:latin typeface="Glacial Indifference"/>
                        </a:rPr>
                        <a:t>Majors to Late-May</a:t>
                      </a:r>
                    </a:p>
                    <a:p>
                      <a:pPr algn="ctr">
                        <a:lnSpc>
                          <a:spcPts val="2223"/>
                        </a:lnSpc>
                      </a:pPr>
                      <a:r>
                        <a:rPr lang="en-US" sz="1588">
                          <a:solidFill>
                            <a:srgbClr val="000000"/>
                          </a:solidFill>
                          <a:latin typeface="Glacial Indifference"/>
                        </a:rPr>
                        <a:t>Curing:- Late-May to Late June</a:t>
                      </a:r>
                    </a:p>
                  </a:txBody>
                  <a:tcPr marL="190500" marR="190500" marT="190500" marB="190500"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F4E3"/>
                    </a:solidFill>
                  </a:tcPr>
                </a:tc>
              </a:tr>
              <a:tr h="1376780">
                <a:tc>
                  <a:txBody>
                    <a:bodyPr anchor="t" rtlCol="false"/>
                    <a:lstStyle/>
                    <a:p>
                      <a:pPr algn="ctr">
                        <a:lnSpc>
                          <a:spcPts val="2643"/>
                        </a:lnSpc>
                        <a:defRPr/>
                      </a:pPr>
                      <a:r>
                        <a:rPr lang="en-US" sz="1888">
                          <a:solidFill>
                            <a:srgbClr val="000000"/>
                          </a:solidFill>
                          <a:latin typeface="Glacial Indifference Bold"/>
                        </a:rPr>
                        <a:t>Recombinant RBP (in K-12)</a:t>
                      </a:r>
                      <a:endParaRPr lang="en-US" sz="1100"/>
                    </a:p>
                  </a:txBody>
                  <a:tcPr marL="190500" marR="190500" marT="190500" marB="190500"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EBCD"/>
                    </a:solidFill>
                  </a:tcPr>
                </a:tc>
                <a:tc>
                  <a:txBody>
                    <a:bodyPr anchor="t" rtlCol="false"/>
                    <a:lstStyle/>
                    <a:p>
                      <a:pPr algn="ctr">
                        <a:lnSpc>
                          <a:spcPts val="2223"/>
                        </a:lnSpc>
                        <a:defRPr/>
                      </a:pPr>
                      <a:r>
                        <a:rPr lang="en-US" sz="1588">
                          <a:solidFill>
                            <a:srgbClr val="000000"/>
                          </a:solidFill>
                          <a:latin typeface="Glacial Indifference"/>
                        </a:rPr>
                        <a:t>PPR protein design for specific RNA sequence.</a:t>
                      </a:r>
                      <a:endParaRPr lang="en-US" sz="1100"/>
                    </a:p>
                  </a:txBody>
                  <a:tcPr marL="190500" marR="190500" marT="190500" marB="190500"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F4E3"/>
                    </a:solidFill>
                  </a:tcPr>
                </a:tc>
                <a:tc>
                  <a:txBody>
                    <a:bodyPr anchor="t" rtlCol="false"/>
                    <a:lstStyle/>
                    <a:p>
                      <a:pPr algn="l" marL="342900" indent="-171450" lvl="1">
                        <a:lnSpc>
                          <a:spcPts val="2223"/>
                        </a:lnSpc>
                        <a:buAutoNum type="arabicPeriod" startAt="1"/>
                        <a:defRPr/>
                      </a:pPr>
                      <a:r>
                        <a:rPr lang="en-US" sz="1588">
                          <a:solidFill>
                            <a:srgbClr val="000000"/>
                          </a:solidFill>
                          <a:latin typeface="Glacial Indifference"/>
                        </a:rPr>
                        <a:t>Flouroscent tag detection</a:t>
                      </a:r>
                      <a:endParaRPr lang="en-US" sz="1100"/>
                    </a:p>
                    <a:p>
                      <a:pPr>
                        <a:lnSpc>
                          <a:spcPts val="2223"/>
                        </a:lnSpc>
                      </a:pPr>
                      <a:r>
                        <a:rPr lang="en-US" sz="1588">
                          <a:solidFill>
                            <a:srgbClr val="000000"/>
                          </a:solidFill>
                          <a:latin typeface="Glacial Indifference"/>
                        </a:rPr>
                        <a:t>   2. </a:t>
                      </a:r>
                      <a:r>
                        <a:rPr lang="en-US" sz="1588">
                          <a:solidFill>
                            <a:srgbClr val="000000"/>
                          </a:solidFill>
                          <a:latin typeface="Glacial Indifference"/>
                        </a:rPr>
                        <a:t>EMSA for detecting the binding of Protein to RNA</a:t>
                      </a:r>
                    </a:p>
                  </a:txBody>
                  <a:tcPr marL="190500" marR="190500" marT="190500" marB="190500"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F4E3"/>
                    </a:solidFill>
                  </a:tcPr>
                </a:tc>
                <a:tc>
                  <a:txBody>
                    <a:bodyPr anchor="t" rtlCol="false"/>
                    <a:lstStyle/>
                    <a:p>
                      <a:pPr algn="ctr">
                        <a:lnSpc>
                          <a:spcPts val="2223"/>
                        </a:lnSpc>
                        <a:defRPr/>
                      </a:pPr>
                      <a:r>
                        <a:rPr lang="en-US" sz="1588">
                          <a:solidFill>
                            <a:srgbClr val="000000"/>
                          </a:solidFill>
                          <a:latin typeface="Glacial Indifference"/>
                        </a:rPr>
                        <a:t>Simulation:- Early April to Majors</a:t>
                      </a:r>
                      <a:endParaRPr lang="en-US" sz="1100"/>
                    </a:p>
                    <a:p>
                      <a:pPr algn="ctr">
                        <a:lnSpc>
                          <a:spcPts val="2223"/>
                        </a:lnSpc>
                      </a:pPr>
                      <a:r>
                        <a:rPr lang="en-US" sz="1588">
                          <a:solidFill>
                            <a:srgbClr val="000000"/>
                          </a:solidFill>
                          <a:latin typeface="Glacial Indifference"/>
                        </a:rPr>
                        <a:t>Cloning and Testing:- Late May to late June</a:t>
                      </a:r>
                    </a:p>
                    <a:p>
                      <a:pPr algn="ctr">
                        <a:lnSpc>
                          <a:spcPts val="2223"/>
                        </a:lnSpc>
                      </a:pPr>
                    </a:p>
                  </a:txBody>
                  <a:tcPr marL="190500" marR="190500" marT="190500" marB="190500"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F4E3"/>
                    </a:solidFill>
                  </a:tcPr>
                </a:tc>
              </a:tr>
              <a:tr h="1570389">
                <a:tc>
                  <a:txBody>
                    <a:bodyPr anchor="t" rtlCol="false"/>
                    <a:lstStyle/>
                    <a:p>
                      <a:pPr algn="ctr">
                        <a:lnSpc>
                          <a:spcPts val="2643"/>
                        </a:lnSpc>
                        <a:defRPr/>
                      </a:pPr>
                      <a:r>
                        <a:rPr lang="en-US" sz="1888">
                          <a:solidFill>
                            <a:srgbClr val="000000"/>
                          </a:solidFill>
                          <a:latin typeface="Glacial Indifference Bold"/>
                        </a:rPr>
                        <a:t>Surface Expression of Affinity Nanobodies (in K-12)</a:t>
                      </a:r>
                      <a:endParaRPr lang="en-US" sz="1100"/>
                    </a:p>
                  </a:txBody>
                  <a:tcPr marL="190500" marR="190500" marT="190500" marB="190500"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EBCD"/>
                    </a:solidFill>
                  </a:tcPr>
                </a:tc>
                <a:tc>
                  <a:txBody>
                    <a:bodyPr anchor="t" rtlCol="false"/>
                    <a:lstStyle/>
                    <a:p>
                      <a:pPr algn="ctr">
                        <a:lnSpc>
                          <a:spcPts val="2223"/>
                        </a:lnSpc>
                        <a:defRPr/>
                      </a:pPr>
                      <a:r>
                        <a:rPr lang="en-US" sz="1588">
                          <a:solidFill>
                            <a:srgbClr val="000000"/>
                          </a:solidFill>
                          <a:latin typeface="Glacial Indifference"/>
                        </a:rPr>
                        <a:t>Fusing EGFR specific Protein Nanobody with Cly-Protein</a:t>
                      </a:r>
                      <a:endParaRPr lang="en-US" sz="1100"/>
                    </a:p>
                  </a:txBody>
                  <a:tcPr marL="190500" marR="190500" marT="190500" marB="190500"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F4E3"/>
                    </a:solidFill>
                  </a:tcPr>
                </a:tc>
                <a:tc>
                  <a:txBody>
                    <a:bodyPr anchor="t" rtlCol="false"/>
                    <a:lstStyle/>
                    <a:p>
                      <a:pPr algn="ctr">
                        <a:lnSpc>
                          <a:spcPts val="2223"/>
                        </a:lnSpc>
                        <a:defRPr/>
                      </a:pPr>
                      <a:r>
                        <a:rPr lang="en-US" sz="1588">
                          <a:solidFill>
                            <a:srgbClr val="000000"/>
                          </a:solidFill>
                          <a:latin typeface="Glacial Indifference"/>
                        </a:rPr>
                        <a:t>Western Blot of Myc Tag present in the fusion protein</a:t>
                      </a:r>
                      <a:endParaRPr lang="en-US" sz="1100"/>
                    </a:p>
                  </a:txBody>
                  <a:tcPr marL="190500" marR="190500" marT="190500" marB="190500"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F4E3"/>
                    </a:solidFill>
                  </a:tcPr>
                </a:tc>
                <a:tc>
                  <a:txBody>
                    <a:bodyPr anchor="t" rtlCol="false"/>
                    <a:lstStyle/>
                    <a:p>
                      <a:pPr algn="ctr">
                        <a:lnSpc>
                          <a:spcPts val="2223"/>
                        </a:lnSpc>
                        <a:defRPr/>
                      </a:pPr>
                      <a:r>
                        <a:rPr lang="en-US" sz="1588">
                          <a:solidFill>
                            <a:srgbClr val="000000"/>
                          </a:solidFill>
                          <a:latin typeface="Glacial Indifference"/>
                        </a:rPr>
                        <a:t>Fusion Protein Gene Making:- Early April to Major</a:t>
                      </a:r>
                      <a:endParaRPr lang="en-US" sz="1100"/>
                    </a:p>
                    <a:p>
                      <a:pPr algn="ctr">
                        <a:lnSpc>
                          <a:spcPts val="2223"/>
                        </a:lnSpc>
                      </a:pPr>
                      <a:r>
                        <a:rPr lang="en-US" sz="1588">
                          <a:solidFill>
                            <a:srgbClr val="000000"/>
                          </a:solidFill>
                          <a:latin typeface="Glacial Indifference"/>
                        </a:rPr>
                        <a:t>Cloning and Testing :- Late June to mid July</a:t>
                      </a:r>
                    </a:p>
                  </a:txBody>
                  <a:tcPr marL="190500" marR="190500" marT="190500" marB="190500"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F4E3"/>
                    </a:solidFill>
                  </a:tcPr>
                </a:tc>
              </a:tr>
              <a:tr h="1570389">
                <a:tc>
                  <a:txBody>
                    <a:bodyPr anchor="t" rtlCol="false"/>
                    <a:lstStyle/>
                    <a:p>
                      <a:pPr algn="ctr">
                        <a:lnSpc>
                          <a:spcPts val="2643"/>
                        </a:lnSpc>
                        <a:defRPr/>
                      </a:pPr>
                      <a:r>
                        <a:rPr lang="en-US" sz="1888">
                          <a:solidFill>
                            <a:srgbClr val="000000"/>
                          </a:solidFill>
                          <a:latin typeface="Glacial Indifference Bold"/>
                        </a:rPr>
                        <a:t>Recombinase switches for regulation via in-vivo knockout (in K-12)</a:t>
                      </a:r>
                      <a:endParaRPr lang="en-US" sz="1100"/>
                    </a:p>
                  </a:txBody>
                  <a:tcPr marL="190500" marR="190500" marT="190500" marB="190500"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EBCD"/>
                    </a:solidFill>
                  </a:tcPr>
                </a:tc>
                <a:tc>
                  <a:txBody>
                    <a:bodyPr anchor="t" rtlCol="false"/>
                    <a:lstStyle/>
                    <a:p>
                      <a:pPr algn="ctr">
                        <a:lnSpc>
                          <a:spcPts val="2223"/>
                        </a:lnSpc>
                        <a:defRPr/>
                      </a:pPr>
                      <a:r>
                        <a:rPr lang="en-US" sz="1588">
                          <a:solidFill>
                            <a:srgbClr val="000000"/>
                          </a:solidFill>
                          <a:latin typeface="Glacial Indifference"/>
                        </a:rPr>
                        <a:t>Cre-Lox based System for Inducible Constitutive Production of miR 145</a:t>
                      </a:r>
                      <a:endParaRPr lang="en-US" sz="1100"/>
                    </a:p>
                  </a:txBody>
                  <a:tcPr marL="190500" marR="190500" marT="190500" marB="190500"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F4E3"/>
                    </a:solidFill>
                  </a:tcPr>
                </a:tc>
                <a:tc>
                  <a:txBody>
                    <a:bodyPr anchor="t" rtlCol="false"/>
                    <a:lstStyle/>
                    <a:p>
                      <a:pPr algn="ctr">
                        <a:lnSpc>
                          <a:spcPts val="2223"/>
                        </a:lnSpc>
                        <a:defRPr/>
                      </a:pPr>
                      <a:r>
                        <a:rPr lang="en-US" sz="1588">
                          <a:solidFill>
                            <a:srgbClr val="000000"/>
                          </a:solidFill>
                          <a:latin typeface="Glacial Indifference"/>
                        </a:rPr>
                        <a:t>Checking the miRNA production when induced by Bile.</a:t>
                      </a:r>
                      <a:endParaRPr lang="en-US" sz="1100"/>
                    </a:p>
                  </a:txBody>
                  <a:tcPr marL="190500" marR="190500" marT="190500" marB="190500"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F4E3"/>
                    </a:solidFill>
                  </a:tcPr>
                </a:tc>
                <a:tc>
                  <a:txBody>
                    <a:bodyPr anchor="t" rtlCol="false"/>
                    <a:lstStyle/>
                    <a:p>
                      <a:pPr algn="ctr">
                        <a:lnSpc>
                          <a:spcPts val="2223"/>
                        </a:lnSpc>
                        <a:defRPr/>
                      </a:pPr>
                      <a:r>
                        <a:rPr lang="en-US" sz="1588">
                          <a:solidFill>
                            <a:srgbClr val="000000"/>
                          </a:solidFill>
                          <a:latin typeface="Glacial Indifference"/>
                        </a:rPr>
                        <a:t>Design of Complex :- Late May</a:t>
                      </a:r>
                      <a:endParaRPr lang="en-US" sz="1100"/>
                    </a:p>
                    <a:p>
                      <a:pPr algn="ctr">
                        <a:lnSpc>
                          <a:spcPts val="2223"/>
                        </a:lnSpc>
                      </a:pPr>
                      <a:r>
                        <a:rPr lang="en-US" sz="1588">
                          <a:solidFill>
                            <a:srgbClr val="000000"/>
                          </a:solidFill>
                          <a:latin typeface="Glacial Indifference"/>
                        </a:rPr>
                        <a:t>Cloning and Testing :- June to late July</a:t>
                      </a:r>
                    </a:p>
                  </a:txBody>
                  <a:tcPr marL="190500" marR="190500" marT="190500" marB="190500"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F4E3"/>
                    </a:solidFill>
                  </a:tcPr>
                </a:tc>
              </a:tr>
              <a:tr h="2000633">
                <a:tc>
                  <a:txBody>
                    <a:bodyPr anchor="t" rtlCol="false"/>
                    <a:lstStyle/>
                    <a:p>
                      <a:pPr algn="ctr">
                        <a:lnSpc>
                          <a:spcPts val="2643"/>
                        </a:lnSpc>
                        <a:defRPr/>
                      </a:pPr>
                      <a:r>
                        <a:rPr lang="en-US" sz="1888">
                          <a:solidFill>
                            <a:srgbClr val="000000"/>
                          </a:solidFill>
                          <a:latin typeface="Glacial Indifference Bold"/>
                        </a:rPr>
                        <a:t>Computational Methods</a:t>
                      </a:r>
                      <a:endParaRPr lang="en-US" sz="1100"/>
                    </a:p>
                    <a:p>
                      <a:pPr algn="ctr">
                        <a:lnSpc>
                          <a:spcPts val="2643"/>
                        </a:lnSpc>
                      </a:pPr>
                      <a:r>
                        <a:rPr lang="en-US" sz="1888">
                          <a:solidFill>
                            <a:srgbClr val="000000"/>
                          </a:solidFill>
                          <a:latin typeface="Glacial Indifference Bold"/>
                        </a:rPr>
                        <a:t>to be implemented</a:t>
                      </a:r>
                    </a:p>
                  </a:txBody>
                  <a:tcPr marL="190500" marR="190500" marT="190500" marB="190500"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EBCD"/>
                    </a:solidFill>
                  </a:tcPr>
                </a:tc>
                <a:tc>
                  <a:txBody>
                    <a:bodyPr anchor="t" rtlCol="false"/>
                    <a:lstStyle/>
                    <a:p>
                      <a:pPr algn="ctr">
                        <a:lnSpc>
                          <a:spcPts val="2223"/>
                        </a:lnSpc>
                        <a:defRPr/>
                      </a:pPr>
                      <a:r>
                        <a:rPr lang="en-US" sz="1588">
                          <a:solidFill>
                            <a:srgbClr val="000000"/>
                          </a:solidFill>
                          <a:latin typeface="Glacial Indifference"/>
                        </a:rPr>
                        <a:t>PPR-RNA binding Molecular Dynamics</a:t>
                      </a:r>
                      <a:endParaRPr lang="en-US" sz="1100"/>
                    </a:p>
                    <a:p>
                      <a:pPr algn="ctr">
                        <a:lnSpc>
                          <a:spcPts val="2223"/>
                        </a:lnSpc>
                      </a:pPr>
                      <a:r>
                        <a:rPr lang="en-US" sz="1588">
                          <a:solidFill>
                            <a:srgbClr val="000000"/>
                          </a:solidFill>
                          <a:latin typeface="Glacial Indifference"/>
                        </a:rPr>
                        <a:t>Kinetics modelling of Molecule Production</a:t>
                      </a:r>
                    </a:p>
                    <a:p>
                      <a:pPr algn="ctr">
                        <a:lnSpc>
                          <a:spcPts val="2223"/>
                        </a:lnSpc>
                      </a:pPr>
                      <a:r>
                        <a:rPr lang="en-US" sz="1588">
                          <a:solidFill>
                            <a:srgbClr val="000000"/>
                          </a:solidFill>
                          <a:latin typeface="Glacial Indifference"/>
                        </a:rPr>
                        <a:t>Microbiome Interaction Dynamics Simulation</a:t>
                      </a:r>
                    </a:p>
                    <a:p>
                      <a:pPr algn="ctr">
                        <a:lnSpc>
                          <a:spcPts val="2223"/>
                        </a:lnSpc>
                      </a:pPr>
                      <a:r>
                        <a:rPr lang="en-US" sz="1588">
                          <a:solidFill>
                            <a:srgbClr val="000000"/>
                          </a:solidFill>
                          <a:latin typeface="Glacial Indifference"/>
                        </a:rPr>
                        <a:t>Dosage Simulation</a:t>
                      </a:r>
                    </a:p>
                  </a:txBody>
                  <a:tcPr marL="190500" marR="190500" marT="190500" marB="190500"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F4E3"/>
                    </a:solidFill>
                  </a:tcPr>
                </a:tc>
                <a:tc>
                  <a:txBody>
                    <a:bodyPr anchor="t" rtlCol="false"/>
                    <a:lstStyle/>
                    <a:p>
                      <a:pPr algn="ctr">
                        <a:lnSpc>
                          <a:spcPts val="2223"/>
                        </a:lnSpc>
                        <a:defRPr/>
                      </a:pPr>
                      <a:r>
                        <a:rPr lang="en-US" sz="1588">
                          <a:solidFill>
                            <a:srgbClr val="000000"/>
                          </a:solidFill>
                          <a:latin typeface="Glacial Indifference"/>
                        </a:rPr>
                        <a:t>-</a:t>
                      </a:r>
                      <a:endParaRPr lang="en-US" sz="1100"/>
                    </a:p>
                  </a:txBody>
                  <a:tcPr marL="190500" marR="190500" marT="190500" marB="190500"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F4E3"/>
                    </a:solidFill>
                  </a:tcPr>
                </a:tc>
                <a:tc>
                  <a:txBody>
                    <a:bodyPr anchor="t" rtlCol="false"/>
                    <a:lstStyle/>
                    <a:p>
                      <a:pPr algn="ctr">
                        <a:lnSpc>
                          <a:spcPts val="2223"/>
                        </a:lnSpc>
                        <a:defRPr/>
                      </a:pPr>
                      <a:r>
                        <a:rPr lang="en-US" sz="1588">
                          <a:solidFill>
                            <a:srgbClr val="000000"/>
                          </a:solidFill>
                          <a:latin typeface="Glacial Indifference"/>
                        </a:rPr>
                        <a:t>Early April to Late July</a:t>
                      </a:r>
                      <a:endParaRPr lang="en-US" sz="1100"/>
                    </a:p>
                  </a:txBody>
                  <a:tcPr marL="190500" marR="190500" marT="190500" marB="190500"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F4E3"/>
                    </a:solidFill>
                  </a:tcPr>
                </a:tc>
              </a:tr>
            </a:tbl>
          </a:graphicData>
        </a:graphic>
      </p:graphicFrame>
      <p:sp>
        <p:nvSpPr>
          <p:cNvPr name="TextBox 4" id="4"/>
          <p:cNvSpPr txBox="true"/>
          <p:nvPr/>
        </p:nvSpPr>
        <p:spPr>
          <a:xfrm rot="0">
            <a:off x="230562" y="9684241"/>
            <a:ext cx="236303" cy="449364"/>
          </a:xfrm>
          <a:prstGeom prst="rect">
            <a:avLst/>
          </a:prstGeom>
        </p:spPr>
        <p:txBody>
          <a:bodyPr anchor="t" rtlCol="false" tIns="0" lIns="0" bIns="0" rIns="0">
            <a:spAutoFit/>
          </a:bodyPr>
          <a:lstStyle/>
          <a:p>
            <a:pPr algn="ctr">
              <a:lnSpc>
                <a:spcPts val="3706"/>
              </a:lnSpc>
              <a:spcBef>
                <a:spcPct val="0"/>
              </a:spcBef>
            </a:pPr>
            <a:r>
              <a:rPr lang="en-US" sz="2288">
                <a:solidFill>
                  <a:srgbClr val="FFFFFF"/>
                </a:solidFill>
                <a:latin typeface="Glacial Indifference"/>
              </a:rPr>
              <a:t>18</a:t>
            </a:r>
          </a:p>
        </p:txBody>
      </p:sp>
    </p:spTree>
  </p:cSld>
  <p:clrMapOvr>
    <a:masterClrMapping/>
  </p:clrMapOvr>
  <p:transition spd="slow">
    <p:cover dir="l"/>
  </p:transition>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AF9F4"/>
        </a:solidFill>
      </p:bgPr>
    </p:bg>
    <p:spTree>
      <p:nvGrpSpPr>
        <p:cNvPr id="1" name=""/>
        <p:cNvGrpSpPr/>
        <p:nvPr/>
      </p:nvGrpSpPr>
      <p:grpSpPr>
        <a:xfrm>
          <a:off x="0" y="0"/>
          <a:ext cx="0" cy="0"/>
          <a:chOff x="0" y="0"/>
          <a:chExt cx="0" cy="0"/>
        </a:xfrm>
      </p:grpSpPr>
      <p:sp>
        <p:nvSpPr>
          <p:cNvPr name="AutoShape 2" id="2"/>
          <p:cNvSpPr/>
          <p:nvPr/>
        </p:nvSpPr>
        <p:spPr>
          <a:xfrm>
            <a:off x="6324170" y="5582151"/>
            <a:ext cx="11963830" cy="0"/>
          </a:xfrm>
          <a:prstGeom prst="line">
            <a:avLst/>
          </a:prstGeom>
          <a:ln cap="flat" w="28575">
            <a:solidFill>
              <a:srgbClr val="242526"/>
            </a:solidFill>
            <a:prstDash val="solid"/>
            <a:headEnd type="none" len="sm" w="sm"/>
            <a:tailEnd type="none" len="sm" w="sm"/>
          </a:ln>
        </p:spPr>
      </p:sp>
      <p:sp>
        <p:nvSpPr>
          <p:cNvPr name="Freeform 3" id="3"/>
          <p:cNvSpPr/>
          <p:nvPr/>
        </p:nvSpPr>
        <p:spPr>
          <a:xfrm flipH="false" flipV="false" rot="0">
            <a:off x="1028700" y="6207107"/>
            <a:ext cx="3155968" cy="3155968"/>
          </a:xfrm>
          <a:custGeom>
            <a:avLst/>
            <a:gdLst/>
            <a:ahLst/>
            <a:cxnLst/>
            <a:rect r="r" b="b" t="t" l="l"/>
            <a:pathLst>
              <a:path h="3155968" w="3155968">
                <a:moveTo>
                  <a:pt x="0" y="0"/>
                </a:moveTo>
                <a:lnTo>
                  <a:pt x="3155968" y="0"/>
                </a:lnTo>
                <a:lnTo>
                  <a:pt x="3155968" y="3155968"/>
                </a:lnTo>
                <a:lnTo>
                  <a:pt x="0" y="315596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4" id="4"/>
          <p:cNvSpPr/>
          <p:nvPr/>
        </p:nvSpPr>
        <p:spPr>
          <a:xfrm flipH="false" flipV="false" rot="5400000">
            <a:off x="3314392" y="4961201"/>
            <a:ext cx="1740553" cy="3088078"/>
          </a:xfrm>
          <a:custGeom>
            <a:avLst/>
            <a:gdLst/>
            <a:ahLst/>
            <a:cxnLst/>
            <a:rect r="r" b="b" t="t" l="l"/>
            <a:pathLst>
              <a:path h="3088078" w="1740553">
                <a:moveTo>
                  <a:pt x="0" y="0"/>
                </a:moveTo>
                <a:lnTo>
                  <a:pt x="1740553" y="0"/>
                </a:lnTo>
                <a:lnTo>
                  <a:pt x="1740553" y="3088078"/>
                </a:lnTo>
                <a:lnTo>
                  <a:pt x="0" y="308807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5" id="5"/>
          <p:cNvSpPr/>
          <p:nvPr/>
        </p:nvSpPr>
        <p:spPr>
          <a:xfrm flipH="false" flipV="false" rot="0">
            <a:off x="1453462" y="4453260"/>
            <a:ext cx="1590031" cy="1590031"/>
          </a:xfrm>
          <a:custGeom>
            <a:avLst/>
            <a:gdLst/>
            <a:ahLst/>
            <a:cxnLst/>
            <a:rect r="r" b="b" t="t" l="l"/>
            <a:pathLst>
              <a:path h="1590031" w="1590031">
                <a:moveTo>
                  <a:pt x="0" y="0"/>
                </a:moveTo>
                <a:lnTo>
                  <a:pt x="1590031" y="0"/>
                </a:lnTo>
                <a:lnTo>
                  <a:pt x="1590031" y="1590030"/>
                </a:lnTo>
                <a:lnTo>
                  <a:pt x="0" y="159003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6" id="6"/>
          <p:cNvSpPr txBox="true"/>
          <p:nvPr/>
        </p:nvSpPr>
        <p:spPr>
          <a:xfrm rot="0">
            <a:off x="8219513" y="4090499"/>
            <a:ext cx="9308203" cy="1655264"/>
          </a:xfrm>
          <a:prstGeom prst="rect">
            <a:avLst/>
          </a:prstGeom>
        </p:spPr>
        <p:txBody>
          <a:bodyPr anchor="t" rtlCol="false" tIns="0" lIns="0" bIns="0" rIns="0">
            <a:spAutoFit/>
          </a:bodyPr>
          <a:lstStyle/>
          <a:p>
            <a:pPr>
              <a:lnSpc>
                <a:spcPts val="2214"/>
              </a:lnSpc>
            </a:pPr>
            <a:r>
              <a:rPr lang="en-US" sz="1582">
                <a:solidFill>
                  <a:srgbClr val="242526"/>
                </a:solidFill>
                <a:latin typeface="Canva Sans"/>
              </a:rPr>
              <a:t>CRC is the </a:t>
            </a:r>
            <a:r>
              <a:rPr lang="en-US" sz="1582">
                <a:solidFill>
                  <a:srgbClr val="242526"/>
                </a:solidFill>
                <a:latin typeface="Canva Sans Bold"/>
              </a:rPr>
              <a:t>third</a:t>
            </a:r>
            <a:r>
              <a:rPr lang="en-US" sz="1582">
                <a:solidFill>
                  <a:srgbClr val="242526"/>
                </a:solidFill>
                <a:latin typeface="Canva Sans"/>
              </a:rPr>
              <a:t> most commonly diagnosed cancer worldwide, with over </a:t>
            </a:r>
            <a:r>
              <a:rPr lang="en-US" sz="1582">
                <a:solidFill>
                  <a:srgbClr val="242526"/>
                </a:solidFill>
                <a:latin typeface="Canva Sans Bold"/>
              </a:rPr>
              <a:t>1.9 million </a:t>
            </a:r>
            <a:r>
              <a:rPr lang="en-US" sz="1582">
                <a:solidFill>
                  <a:srgbClr val="242526"/>
                </a:solidFill>
                <a:latin typeface="Canva Sans"/>
              </a:rPr>
              <a:t>new cases and nearly </a:t>
            </a:r>
            <a:r>
              <a:rPr lang="en-US" sz="1582">
                <a:solidFill>
                  <a:srgbClr val="242526"/>
                </a:solidFill>
                <a:latin typeface="Canva Sans Bold"/>
              </a:rPr>
              <a:t>935,000</a:t>
            </a:r>
            <a:r>
              <a:rPr lang="en-US" sz="1582">
                <a:solidFill>
                  <a:srgbClr val="242526"/>
                </a:solidFill>
                <a:latin typeface="Canva Sans"/>
              </a:rPr>
              <a:t> deaths reported in 2020. According to the Indian Council of Medical Research (ICMR), the incidence of CRC in India is projected to increase by </a:t>
            </a:r>
            <a:r>
              <a:rPr lang="en-US" sz="1582">
                <a:solidFill>
                  <a:srgbClr val="242526"/>
                </a:solidFill>
                <a:latin typeface="Canva Sans Bold"/>
              </a:rPr>
              <a:t>128%</a:t>
            </a:r>
            <a:r>
              <a:rPr lang="en-US" sz="1582">
                <a:solidFill>
                  <a:srgbClr val="242526"/>
                </a:solidFill>
                <a:latin typeface="Canva Sans"/>
              </a:rPr>
              <a:t> in men and </a:t>
            </a:r>
            <a:r>
              <a:rPr lang="en-US" sz="1582">
                <a:solidFill>
                  <a:srgbClr val="242526"/>
                </a:solidFill>
                <a:latin typeface="Canva Sans Bold"/>
              </a:rPr>
              <a:t>125% </a:t>
            </a:r>
            <a:r>
              <a:rPr lang="en-US" sz="1582">
                <a:solidFill>
                  <a:srgbClr val="242526"/>
                </a:solidFill>
                <a:latin typeface="Canva Sans"/>
              </a:rPr>
              <a:t>in women by the year 2030.</a:t>
            </a:r>
          </a:p>
          <a:p>
            <a:pPr>
              <a:lnSpc>
                <a:spcPts val="2214"/>
              </a:lnSpc>
            </a:pPr>
          </a:p>
          <a:p>
            <a:pPr>
              <a:lnSpc>
                <a:spcPts val="2214"/>
              </a:lnSpc>
              <a:spcBef>
                <a:spcPct val="0"/>
              </a:spcBef>
            </a:pPr>
          </a:p>
        </p:txBody>
      </p:sp>
      <p:sp>
        <p:nvSpPr>
          <p:cNvPr name="TextBox 7" id="7"/>
          <p:cNvSpPr txBox="true"/>
          <p:nvPr/>
        </p:nvSpPr>
        <p:spPr>
          <a:xfrm rot="0">
            <a:off x="8219513" y="3606992"/>
            <a:ext cx="4868618" cy="377166"/>
          </a:xfrm>
          <a:prstGeom prst="rect">
            <a:avLst/>
          </a:prstGeom>
        </p:spPr>
        <p:txBody>
          <a:bodyPr anchor="t" rtlCol="false" tIns="0" lIns="0" bIns="0" rIns="0">
            <a:spAutoFit/>
          </a:bodyPr>
          <a:lstStyle/>
          <a:p>
            <a:pPr>
              <a:lnSpc>
                <a:spcPts val="2755"/>
              </a:lnSpc>
            </a:pPr>
            <a:r>
              <a:rPr lang="en-US" sz="2505" spc="-125">
                <a:solidFill>
                  <a:srgbClr val="242526"/>
                </a:solidFill>
                <a:latin typeface="Telegraf Medium"/>
              </a:rPr>
              <a:t>Prevalence </a:t>
            </a:r>
          </a:p>
        </p:txBody>
      </p:sp>
      <p:sp>
        <p:nvSpPr>
          <p:cNvPr name="TextBox 8" id="8"/>
          <p:cNvSpPr txBox="true"/>
          <p:nvPr/>
        </p:nvSpPr>
        <p:spPr>
          <a:xfrm rot="0">
            <a:off x="6452415" y="3652096"/>
            <a:ext cx="1253003" cy="1076243"/>
          </a:xfrm>
          <a:prstGeom prst="rect">
            <a:avLst/>
          </a:prstGeom>
        </p:spPr>
        <p:txBody>
          <a:bodyPr anchor="t" rtlCol="false" tIns="0" lIns="0" bIns="0" rIns="0">
            <a:spAutoFit/>
          </a:bodyPr>
          <a:lstStyle/>
          <a:p>
            <a:pPr>
              <a:lnSpc>
                <a:spcPts val="7449"/>
              </a:lnSpc>
            </a:pPr>
            <a:r>
              <a:rPr lang="en-US" sz="7449" spc="-372">
                <a:solidFill>
                  <a:srgbClr val="242526"/>
                </a:solidFill>
                <a:latin typeface="Telegraf"/>
              </a:rPr>
              <a:t>01</a:t>
            </a:r>
          </a:p>
        </p:txBody>
      </p:sp>
      <p:grpSp>
        <p:nvGrpSpPr>
          <p:cNvPr name="Group 9" id="9"/>
          <p:cNvGrpSpPr/>
          <p:nvPr/>
        </p:nvGrpSpPr>
        <p:grpSpPr>
          <a:xfrm rot="0">
            <a:off x="6452415" y="6007533"/>
            <a:ext cx="11075301" cy="2484102"/>
            <a:chOff x="0" y="0"/>
            <a:chExt cx="14767068" cy="3312136"/>
          </a:xfrm>
        </p:grpSpPr>
        <p:sp>
          <p:nvSpPr>
            <p:cNvPr name="TextBox 10" id="10"/>
            <p:cNvSpPr txBox="true"/>
            <p:nvPr/>
          </p:nvSpPr>
          <p:spPr>
            <a:xfrm rot="0">
              <a:off x="2365561" y="1117818"/>
              <a:ext cx="12401508" cy="2194318"/>
            </a:xfrm>
            <a:prstGeom prst="rect">
              <a:avLst/>
            </a:prstGeom>
          </p:spPr>
          <p:txBody>
            <a:bodyPr anchor="t" rtlCol="false" tIns="0" lIns="0" bIns="0" rIns="0">
              <a:spAutoFit/>
            </a:bodyPr>
            <a:lstStyle/>
            <a:p>
              <a:pPr>
                <a:lnSpc>
                  <a:spcPts val="2214"/>
                </a:lnSpc>
              </a:pPr>
              <a:r>
                <a:rPr lang="en-US" sz="1582">
                  <a:solidFill>
                    <a:srgbClr val="242526"/>
                  </a:solidFill>
                  <a:latin typeface="Canva Sans"/>
                </a:rPr>
                <a:t>The National Cancer Registry Program of India reported that nearly </a:t>
              </a:r>
              <a:r>
                <a:rPr lang="en-US" sz="1582">
                  <a:solidFill>
                    <a:srgbClr val="242526"/>
                  </a:solidFill>
                  <a:latin typeface="Canva Sans Bold"/>
                </a:rPr>
                <a:t>57%</a:t>
              </a:r>
              <a:r>
                <a:rPr lang="en-US" sz="1582">
                  <a:solidFill>
                    <a:srgbClr val="242526"/>
                  </a:solidFill>
                  <a:latin typeface="Canva Sans"/>
                </a:rPr>
                <a:t> of CRC cases in India are diagnosed at an </a:t>
              </a:r>
              <a:r>
                <a:rPr lang="en-US" sz="1582">
                  <a:solidFill>
                    <a:srgbClr val="242526"/>
                  </a:solidFill>
                  <a:latin typeface="Canva Sans Bold"/>
                </a:rPr>
                <a:t>advanced</a:t>
              </a:r>
              <a:r>
                <a:rPr lang="en-US" sz="1582">
                  <a:solidFill>
                    <a:srgbClr val="242526"/>
                  </a:solidFill>
                  <a:latin typeface="Canva Sans"/>
                </a:rPr>
                <a:t> stage, leading to poorer outcomes. Limited awareness, inadequate screening programs, and uneven distribution of healthcare facilities are reasons behind this low diagnosis rate.</a:t>
              </a:r>
            </a:p>
            <a:p>
              <a:pPr>
                <a:lnSpc>
                  <a:spcPts val="2214"/>
                </a:lnSpc>
              </a:pPr>
            </a:p>
            <a:p>
              <a:pPr>
                <a:lnSpc>
                  <a:spcPts val="2214"/>
                </a:lnSpc>
                <a:spcBef>
                  <a:spcPct val="0"/>
                </a:spcBef>
              </a:pPr>
            </a:p>
          </p:txBody>
        </p:sp>
        <p:sp>
          <p:nvSpPr>
            <p:cNvPr name="TextBox 11" id="11"/>
            <p:cNvSpPr txBox="true"/>
            <p:nvPr/>
          </p:nvSpPr>
          <p:spPr>
            <a:xfrm rot="0">
              <a:off x="2356131" y="0"/>
              <a:ext cx="7084506" cy="502888"/>
            </a:xfrm>
            <a:prstGeom prst="rect">
              <a:avLst/>
            </a:prstGeom>
          </p:spPr>
          <p:txBody>
            <a:bodyPr anchor="t" rtlCol="false" tIns="0" lIns="0" bIns="0" rIns="0">
              <a:spAutoFit/>
            </a:bodyPr>
            <a:lstStyle/>
            <a:p>
              <a:pPr>
                <a:lnSpc>
                  <a:spcPts val="2755"/>
                </a:lnSpc>
              </a:pPr>
              <a:r>
                <a:rPr lang="en-US" sz="2505" spc="-125">
                  <a:solidFill>
                    <a:srgbClr val="242526"/>
                  </a:solidFill>
                  <a:latin typeface="Telegraf"/>
                </a:rPr>
                <a:t>Challenges in diagnostics</a:t>
              </a:r>
            </a:p>
          </p:txBody>
        </p:sp>
        <p:sp>
          <p:nvSpPr>
            <p:cNvPr name="TextBox 12" id="12"/>
            <p:cNvSpPr txBox="true"/>
            <p:nvPr/>
          </p:nvSpPr>
          <p:spPr>
            <a:xfrm rot="0">
              <a:off x="0" y="82949"/>
              <a:ext cx="1670671" cy="1454041"/>
            </a:xfrm>
            <a:prstGeom prst="rect">
              <a:avLst/>
            </a:prstGeom>
          </p:spPr>
          <p:txBody>
            <a:bodyPr anchor="t" rtlCol="false" tIns="0" lIns="0" bIns="0" rIns="0">
              <a:spAutoFit/>
            </a:bodyPr>
            <a:lstStyle/>
            <a:p>
              <a:pPr>
                <a:lnSpc>
                  <a:spcPts val="7449"/>
                </a:lnSpc>
              </a:pPr>
              <a:r>
                <a:rPr lang="en-US" sz="7449" spc="-372">
                  <a:solidFill>
                    <a:srgbClr val="242526"/>
                  </a:solidFill>
                  <a:latin typeface="Telegraf"/>
                </a:rPr>
                <a:t>02</a:t>
              </a:r>
            </a:p>
          </p:txBody>
        </p:sp>
      </p:grpSp>
      <p:sp>
        <p:nvSpPr>
          <p:cNvPr name="TextBox 13" id="13"/>
          <p:cNvSpPr txBox="true"/>
          <p:nvPr/>
        </p:nvSpPr>
        <p:spPr>
          <a:xfrm rot="0">
            <a:off x="464004" y="690926"/>
            <a:ext cx="5860166" cy="2163194"/>
          </a:xfrm>
          <a:prstGeom prst="rect">
            <a:avLst/>
          </a:prstGeom>
        </p:spPr>
        <p:txBody>
          <a:bodyPr anchor="t" rtlCol="false" tIns="0" lIns="0" bIns="0" rIns="0">
            <a:spAutoFit/>
          </a:bodyPr>
          <a:lstStyle/>
          <a:p>
            <a:pPr>
              <a:lnSpc>
                <a:spcPts val="7986"/>
              </a:lnSpc>
            </a:pPr>
            <a:r>
              <a:rPr lang="en-US" sz="7986" spc="-399">
                <a:solidFill>
                  <a:srgbClr val="242526"/>
                </a:solidFill>
                <a:latin typeface="Telegraf"/>
              </a:rPr>
              <a:t>Colorectal Cancer(CRC)</a:t>
            </a:r>
          </a:p>
        </p:txBody>
      </p:sp>
      <p:sp>
        <p:nvSpPr>
          <p:cNvPr name="TextBox 14" id="14"/>
          <p:cNvSpPr txBox="true"/>
          <p:nvPr/>
        </p:nvSpPr>
        <p:spPr>
          <a:xfrm rot="0">
            <a:off x="273114" y="9684241"/>
            <a:ext cx="151199" cy="449364"/>
          </a:xfrm>
          <a:prstGeom prst="rect">
            <a:avLst/>
          </a:prstGeom>
        </p:spPr>
        <p:txBody>
          <a:bodyPr anchor="t" rtlCol="false" tIns="0" lIns="0" bIns="0" rIns="0">
            <a:spAutoFit/>
          </a:bodyPr>
          <a:lstStyle/>
          <a:p>
            <a:pPr algn="ctr">
              <a:lnSpc>
                <a:spcPts val="3706"/>
              </a:lnSpc>
              <a:spcBef>
                <a:spcPct val="0"/>
              </a:spcBef>
            </a:pPr>
            <a:r>
              <a:rPr lang="en-US" sz="2288">
                <a:solidFill>
                  <a:srgbClr val="000000"/>
                </a:solidFill>
                <a:latin typeface="Glacial Indifference"/>
              </a:rPr>
              <a:t>3</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242526"/>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10010973" y="1895673"/>
            <a:ext cx="10172700" cy="6381355"/>
          </a:xfrm>
          <a:custGeom>
            <a:avLst/>
            <a:gdLst/>
            <a:ahLst/>
            <a:cxnLst/>
            <a:rect r="r" b="b" t="t" l="l"/>
            <a:pathLst>
              <a:path h="6381355" w="10172700">
                <a:moveTo>
                  <a:pt x="0" y="0"/>
                </a:moveTo>
                <a:lnTo>
                  <a:pt x="10172700" y="0"/>
                </a:lnTo>
                <a:lnTo>
                  <a:pt x="10172700" y="6381354"/>
                </a:lnTo>
                <a:lnTo>
                  <a:pt x="0" y="6381354"/>
                </a:lnTo>
                <a:lnTo>
                  <a:pt x="0" y="0"/>
                </a:lnTo>
                <a:close/>
              </a:path>
            </a:pathLst>
          </a:custGeom>
          <a:blipFill>
            <a:blip r:embed="rId2">
              <a:extLst>
                <a:ext uri="{96DAC541-7B7A-43D3-8B79-37D633B846F1}">
                  <asvg:svgBlip xmlns:asvg="http://schemas.microsoft.com/office/drawing/2016/SVG/main" r:embed="rId3"/>
                </a:ext>
              </a:extLst>
            </a:blip>
            <a:stretch>
              <a:fillRect l="0" t="-59412" r="0" b="0"/>
            </a:stretch>
          </a:blipFill>
        </p:spPr>
      </p:sp>
      <p:sp>
        <p:nvSpPr>
          <p:cNvPr name="TextBox 3" id="3"/>
          <p:cNvSpPr txBox="true"/>
          <p:nvPr/>
        </p:nvSpPr>
        <p:spPr>
          <a:xfrm rot="0">
            <a:off x="9418014" y="4183001"/>
            <a:ext cx="7841286" cy="4795500"/>
          </a:xfrm>
          <a:prstGeom prst="rect">
            <a:avLst/>
          </a:prstGeom>
        </p:spPr>
        <p:txBody>
          <a:bodyPr anchor="t" rtlCol="false" tIns="0" lIns="0" bIns="0" rIns="0">
            <a:spAutoFit/>
          </a:bodyPr>
          <a:lstStyle/>
          <a:p>
            <a:pPr algn="r">
              <a:lnSpc>
                <a:spcPts val="9143"/>
              </a:lnSpc>
            </a:pPr>
            <a:r>
              <a:rPr lang="en-US" sz="9143" spc="-457">
                <a:solidFill>
                  <a:srgbClr val="FAF9F4"/>
                </a:solidFill>
                <a:latin typeface="Telegraf"/>
              </a:rPr>
              <a:t>Timelines and Funds for the Project Progress</a:t>
            </a:r>
          </a:p>
        </p:txBody>
      </p:sp>
      <p:sp>
        <p:nvSpPr>
          <p:cNvPr name="TextBox 4" id="4"/>
          <p:cNvSpPr txBox="true"/>
          <p:nvPr/>
        </p:nvSpPr>
        <p:spPr>
          <a:xfrm rot="0">
            <a:off x="12638097" y="2496581"/>
            <a:ext cx="4621203" cy="1775226"/>
          </a:xfrm>
          <a:prstGeom prst="rect">
            <a:avLst/>
          </a:prstGeom>
        </p:spPr>
        <p:txBody>
          <a:bodyPr anchor="t" rtlCol="false" tIns="0" lIns="0" bIns="0" rIns="0">
            <a:spAutoFit/>
          </a:bodyPr>
          <a:lstStyle/>
          <a:p>
            <a:pPr algn="r">
              <a:lnSpc>
                <a:spcPts val="13265"/>
              </a:lnSpc>
            </a:pPr>
            <a:r>
              <a:rPr lang="en-US" sz="13265" spc="-663">
                <a:solidFill>
                  <a:srgbClr val="FAF9F4"/>
                </a:solidFill>
                <a:latin typeface="Garamond Italics"/>
              </a:rPr>
              <a:t>Part  2</a:t>
            </a:r>
          </a:p>
        </p:txBody>
      </p:sp>
      <p:grpSp>
        <p:nvGrpSpPr>
          <p:cNvPr name="Group 5" id="5"/>
          <p:cNvGrpSpPr/>
          <p:nvPr/>
        </p:nvGrpSpPr>
        <p:grpSpPr>
          <a:xfrm rot="0">
            <a:off x="1028700" y="1028700"/>
            <a:ext cx="7111690" cy="4694814"/>
            <a:chOff x="0" y="0"/>
            <a:chExt cx="5590540" cy="3690620"/>
          </a:xfrm>
        </p:grpSpPr>
        <p:sp>
          <p:nvSpPr>
            <p:cNvPr name="Freeform 6" id="6"/>
            <p:cNvSpPr/>
            <p:nvPr/>
          </p:nvSpPr>
          <p:spPr>
            <a:xfrm flipH="false" flipV="false" rot="0">
              <a:off x="-87630" y="-24130"/>
              <a:ext cx="5678170" cy="3750310"/>
            </a:xfrm>
            <a:custGeom>
              <a:avLst/>
              <a:gdLst/>
              <a:ahLst/>
              <a:cxnLst/>
              <a:rect r="r" b="b" t="t" l="l"/>
              <a:pathLst>
                <a:path h="3750310" w="5678170">
                  <a:moveTo>
                    <a:pt x="2969260" y="317500"/>
                  </a:moveTo>
                  <a:lnTo>
                    <a:pt x="3215640" y="1281430"/>
                  </a:lnTo>
                  <a:cubicBezTo>
                    <a:pt x="3256280" y="1447800"/>
                    <a:pt x="3429000" y="1503680"/>
                    <a:pt x="3533140" y="1385570"/>
                  </a:cubicBezTo>
                  <a:lnTo>
                    <a:pt x="4480560" y="421640"/>
                  </a:lnTo>
                  <a:cubicBezTo>
                    <a:pt x="4790440" y="95250"/>
                    <a:pt x="4639310" y="24130"/>
                    <a:pt x="4465320" y="24130"/>
                  </a:cubicBezTo>
                  <a:lnTo>
                    <a:pt x="3153410" y="24130"/>
                  </a:lnTo>
                  <a:cubicBezTo>
                    <a:pt x="3026410" y="24130"/>
                    <a:pt x="2933700" y="170180"/>
                    <a:pt x="2969260" y="317500"/>
                  </a:cubicBezTo>
                  <a:close/>
                  <a:moveTo>
                    <a:pt x="1496060" y="1366520"/>
                  </a:moveTo>
                  <a:cubicBezTo>
                    <a:pt x="1466850" y="1297940"/>
                    <a:pt x="1405890" y="1247140"/>
                    <a:pt x="1333500" y="1229360"/>
                  </a:cubicBezTo>
                  <a:lnTo>
                    <a:pt x="381000" y="1007110"/>
                  </a:lnTo>
                  <a:cubicBezTo>
                    <a:pt x="194310" y="957580"/>
                    <a:pt x="78740" y="1000760"/>
                    <a:pt x="88900" y="1155700"/>
                  </a:cubicBezTo>
                  <a:lnTo>
                    <a:pt x="100330" y="2331720"/>
                  </a:lnTo>
                  <a:cubicBezTo>
                    <a:pt x="110490" y="2772410"/>
                    <a:pt x="265430" y="2717800"/>
                    <a:pt x="386080" y="2597150"/>
                  </a:cubicBezTo>
                  <a:lnTo>
                    <a:pt x="1465580" y="1550670"/>
                  </a:lnTo>
                  <a:cubicBezTo>
                    <a:pt x="1520190" y="1497330"/>
                    <a:pt x="1527810" y="1440180"/>
                    <a:pt x="1496060" y="1366520"/>
                  </a:cubicBezTo>
                  <a:close/>
                  <a:moveTo>
                    <a:pt x="3822700" y="2664460"/>
                  </a:moveTo>
                  <a:cubicBezTo>
                    <a:pt x="4113530" y="2664460"/>
                    <a:pt x="4348480" y="2899410"/>
                    <a:pt x="4348480" y="3190240"/>
                  </a:cubicBezTo>
                  <a:cubicBezTo>
                    <a:pt x="4348480" y="3481070"/>
                    <a:pt x="4113530" y="3716020"/>
                    <a:pt x="3822700" y="3716020"/>
                  </a:cubicBezTo>
                  <a:cubicBezTo>
                    <a:pt x="3531870" y="3716020"/>
                    <a:pt x="3296920" y="3481070"/>
                    <a:pt x="3296920" y="3190240"/>
                  </a:cubicBezTo>
                  <a:cubicBezTo>
                    <a:pt x="3296920" y="2899410"/>
                    <a:pt x="3531870" y="2664460"/>
                    <a:pt x="3822700" y="2664460"/>
                  </a:cubicBezTo>
                  <a:close/>
                  <a:moveTo>
                    <a:pt x="5669280" y="783590"/>
                  </a:moveTo>
                  <a:cubicBezTo>
                    <a:pt x="5669280" y="655320"/>
                    <a:pt x="5674360" y="525780"/>
                    <a:pt x="5660390" y="398780"/>
                  </a:cubicBezTo>
                  <a:cubicBezTo>
                    <a:pt x="5642610" y="224790"/>
                    <a:pt x="5537200" y="109220"/>
                    <a:pt x="5373370" y="54610"/>
                  </a:cubicBezTo>
                  <a:cubicBezTo>
                    <a:pt x="5209540" y="0"/>
                    <a:pt x="5058410" y="36830"/>
                    <a:pt x="4936490" y="158750"/>
                  </a:cubicBezTo>
                  <a:cubicBezTo>
                    <a:pt x="4472940" y="621030"/>
                    <a:pt x="4011930" y="1084580"/>
                    <a:pt x="3552190" y="1550670"/>
                  </a:cubicBezTo>
                  <a:cubicBezTo>
                    <a:pt x="3478530" y="1624330"/>
                    <a:pt x="3393440" y="1651000"/>
                    <a:pt x="3295650" y="1626870"/>
                  </a:cubicBezTo>
                  <a:cubicBezTo>
                    <a:pt x="3197860" y="1602740"/>
                    <a:pt x="3147060" y="1529080"/>
                    <a:pt x="3122930" y="1432560"/>
                  </a:cubicBezTo>
                  <a:cubicBezTo>
                    <a:pt x="3031490" y="1074420"/>
                    <a:pt x="2937510" y="717550"/>
                    <a:pt x="2843530" y="360680"/>
                  </a:cubicBezTo>
                  <a:cubicBezTo>
                    <a:pt x="2791460" y="160020"/>
                    <a:pt x="2625090" y="27940"/>
                    <a:pt x="2423160" y="27940"/>
                  </a:cubicBezTo>
                  <a:cubicBezTo>
                    <a:pt x="2016760" y="25400"/>
                    <a:pt x="1610360" y="24130"/>
                    <a:pt x="1203960" y="24130"/>
                  </a:cubicBezTo>
                  <a:cubicBezTo>
                    <a:pt x="965200" y="24130"/>
                    <a:pt x="726440" y="20320"/>
                    <a:pt x="487680" y="31750"/>
                  </a:cubicBezTo>
                  <a:cubicBezTo>
                    <a:pt x="288290" y="41910"/>
                    <a:pt x="125730" y="222250"/>
                    <a:pt x="113030" y="425450"/>
                  </a:cubicBezTo>
                  <a:cubicBezTo>
                    <a:pt x="100330" y="635000"/>
                    <a:pt x="237490" y="824230"/>
                    <a:pt x="439420" y="878840"/>
                  </a:cubicBezTo>
                  <a:cubicBezTo>
                    <a:pt x="803910" y="972820"/>
                    <a:pt x="1167130" y="1070610"/>
                    <a:pt x="1529080" y="1173480"/>
                  </a:cubicBezTo>
                  <a:cubicBezTo>
                    <a:pt x="1728470" y="1229360"/>
                    <a:pt x="1775460" y="1427480"/>
                    <a:pt x="1628140" y="1573530"/>
                  </a:cubicBezTo>
                  <a:cubicBezTo>
                    <a:pt x="1304290" y="1896110"/>
                    <a:pt x="977900" y="2216150"/>
                    <a:pt x="654050" y="2537460"/>
                  </a:cubicBezTo>
                  <a:cubicBezTo>
                    <a:pt x="510540" y="2679700"/>
                    <a:pt x="363220" y="2818130"/>
                    <a:pt x="226060" y="2966720"/>
                  </a:cubicBezTo>
                  <a:cubicBezTo>
                    <a:pt x="0" y="3210560"/>
                    <a:pt x="99060" y="3590290"/>
                    <a:pt x="412750" y="3691890"/>
                  </a:cubicBezTo>
                  <a:cubicBezTo>
                    <a:pt x="595630" y="3750310"/>
                    <a:pt x="751840" y="3693160"/>
                    <a:pt x="883920" y="3559810"/>
                  </a:cubicBezTo>
                  <a:cubicBezTo>
                    <a:pt x="1343660" y="3096260"/>
                    <a:pt x="1803400" y="2631440"/>
                    <a:pt x="2263140" y="2165350"/>
                  </a:cubicBezTo>
                  <a:cubicBezTo>
                    <a:pt x="2350770" y="2076450"/>
                    <a:pt x="2494280" y="2075180"/>
                    <a:pt x="2583180" y="2162810"/>
                  </a:cubicBezTo>
                  <a:cubicBezTo>
                    <a:pt x="2599690" y="2179320"/>
                    <a:pt x="2614930" y="2198370"/>
                    <a:pt x="2625090" y="2219960"/>
                  </a:cubicBezTo>
                  <a:cubicBezTo>
                    <a:pt x="2686050" y="2338070"/>
                    <a:pt x="2658110" y="2433320"/>
                    <a:pt x="2541270" y="2548890"/>
                  </a:cubicBezTo>
                  <a:cubicBezTo>
                    <a:pt x="2393950" y="2693670"/>
                    <a:pt x="2246630" y="2838450"/>
                    <a:pt x="2105660" y="2989580"/>
                  </a:cubicBezTo>
                  <a:cubicBezTo>
                    <a:pt x="1910080" y="3199130"/>
                    <a:pt x="1992630" y="3553460"/>
                    <a:pt x="2256790" y="3662680"/>
                  </a:cubicBezTo>
                  <a:cubicBezTo>
                    <a:pt x="2421890" y="3729990"/>
                    <a:pt x="2551430" y="3699510"/>
                    <a:pt x="2687320" y="3589020"/>
                  </a:cubicBezTo>
                  <a:cubicBezTo>
                    <a:pt x="2735580" y="3549650"/>
                    <a:pt x="2771140" y="3498850"/>
                    <a:pt x="2814320" y="3454400"/>
                  </a:cubicBezTo>
                  <a:cubicBezTo>
                    <a:pt x="2886710" y="3380740"/>
                    <a:pt x="3293110" y="2606040"/>
                    <a:pt x="3708400" y="2529840"/>
                  </a:cubicBezTo>
                  <a:cubicBezTo>
                    <a:pt x="4123690" y="2453640"/>
                    <a:pt x="4348480" y="2673350"/>
                    <a:pt x="4461510" y="3007360"/>
                  </a:cubicBezTo>
                  <a:cubicBezTo>
                    <a:pt x="4549140" y="3262630"/>
                    <a:pt x="4467860" y="3700780"/>
                    <a:pt x="4798060" y="3700780"/>
                  </a:cubicBezTo>
                  <a:cubicBezTo>
                    <a:pt x="4906010" y="3700780"/>
                    <a:pt x="4919980" y="3708400"/>
                    <a:pt x="5229860" y="3708400"/>
                  </a:cubicBezTo>
                  <a:cubicBezTo>
                    <a:pt x="5344160" y="3709670"/>
                    <a:pt x="5454650" y="3667760"/>
                    <a:pt x="5537200" y="3589020"/>
                  </a:cubicBezTo>
                  <a:cubicBezTo>
                    <a:pt x="5643880" y="3489960"/>
                    <a:pt x="5678170" y="3362960"/>
                    <a:pt x="5678170" y="3221990"/>
                  </a:cubicBezTo>
                  <a:cubicBezTo>
                    <a:pt x="5678170" y="2769870"/>
                    <a:pt x="5670550" y="1144270"/>
                    <a:pt x="5669280" y="783590"/>
                  </a:cubicBezTo>
                  <a:close/>
                </a:path>
              </a:pathLst>
            </a:custGeom>
            <a:blipFill>
              <a:blip r:embed="rId4"/>
              <a:stretch>
                <a:fillRect l="0" t="-19168" r="0" b="-82677"/>
              </a:stretch>
            </a:blipFill>
          </p:spPr>
        </p:sp>
      </p:grpSp>
      <p:sp>
        <p:nvSpPr>
          <p:cNvPr name="Freeform 7" id="7"/>
          <p:cNvSpPr/>
          <p:nvPr/>
        </p:nvSpPr>
        <p:spPr>
          <a:xfrm flipH="false" flipV="false" rot="0">
            <a:off x="1028700" y="7392221"/>
            <a:ext cx="2564928" cy="1283800"/>
          </a:xfrm>
          <a:custGeom>
            <a:avLst/>
            <a:gdLst/>
            <a:ahLst/>
            <a:cxnLst/>
            <a:rect r="r" b="b" t="t" l="l"/>
            <a:pathLst>
              <a:path h="1283800" w="2564928">
                <a:moveTo>
                  <a:pt x="0" y="0"/>
                </a:moveTo>
                <a:lnTo>
                  <a:pt x="2564928" y="0"/>
                </a:lnTo>
                <a:lnTo>
                  <a:pt x="2564928" y="1283800"/>
                </a:lnTo>
                <a:lnTo>
                  <a:pt x="0" y="1283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242526"/>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10010973" y="1895673"/>
            <a:ext cx="10172700" cy="6381355"/>
          </a:xfrm>
          <a:custGeom>
            <a:avLst/>
            <a:gdLst/>
            <a:ahLst/>
            <a:cxnLst/>
            <a:rect r="r" b="b" t="t" l="l"/>
            <a:pathLst>
              <a:path h="6381355" w="10172700">
                <a:moveTo>
                  <a:pt x="0" y="0"/>
                </a:moveTo>
                <a:lnTo>
                  <a:pt x="10172700" y="0"/>
                </a:lnTo>
                <a:lnTo>
                  <a:pt x="10172700" y="6381354"/>
                </a:lnTo>
                <a:lnTo>
                  <a:pt x="0" y="6381354"/>
                </a:lnTo>
                <a:lnTo>
                  <a:pt x="0" y="0"/>
                </a:lnTo>
                <a:close/>
              </a:path>
            </a:pathLst>
          </a:custGeom>
          <a:blipFill>
            <a:blip r:embed="rId2">
              <a:extLst>
                <a:ext uri="{96DAC541-7B7A-43D3-8B79-37D633B846F1}">
                  <asvg:svgBlip xmlns:asvg="http://schemas.microsoft.com/office/drawing/2016/SVG/main" r:embed="rId3"/>
                </a:ext>
              </a:extLst>
            </a:blip>
            <a:stretch>
              <a:fillRect l="0" t="-59412" r="0" b="0"/>
            </a:stretch>
          </a:blipFill>
        </p:spPr>
      </p:sp>
      <p:graphicFrame>
        <p:nvGraphicFramePr>
          <p:cNvPr name="Table 3" id="3"/>
          <p:cNvGraphicFramePr>
            <a:graphicFrameLocks noGrp="true"/>
          </p:cNvGraphicFramePr>
          <p:nvPr/>
        </p:nvGraphicFramePr>
        <p:xfrm>
          <a:off x="5903696" y="490366"/>
          <a:ext cx="11824580" cy="9345354"/>
        </p:xfrm>
        <a:graphic>
          <a:graphicData uri="http://schemas.openxmlformats.org/drawingml/2006/table">
            <a:tbl>
              <a:tblPr/>
              <a:tblGrid>
                <a:gridCol w="3931036"/>
                <a:gridCol w="4491298"/>
                <a:gridCol w="3402246"/>
              </a:tblGrid>
              <a:tr h="1406560">
                <a:tc>
                  <a:txBody>
                    <a:bodyPr anchor="t" rtlCol="false"/>
                    <a:lstStyle/>
                    <a:p>
                      <a:pPr algn="ctr">
                        <a:lnSpc>
                          <a:spcPts val="2223"/>
                        </a:lnSpc>
                        <a:defRPr/>
                      </a:pPr>
                      <a:r>
                        <a:rPr lang="en-US" sz="1588">
                          <a:solidFill>
                            <a:srgbClr val="000000"/>
                          </a:solidFill>
                          <a:latin typeface="Glacial Indifference Bold"/>
                        </a:rPr>
                        <a:t>CONSUMABLES</a:t>
                      </a:r>
                      <a:endParaRPr lang="en-US" sz="1100"/>
                    </a:p>
                  </a:txBody>
                  <a:tcPr marL="190500" marR="190500" marT="190500" marB="190500"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D699"/>
                    </a:solidFill>
                  </a:tcPr>
                </a:tc>
                <a:tc>
                  <a:txBody>
                    <a:bodyPr anchor="t" rtlCol="false"/>
                    <a:lstStyle/>
                    <a:p>
                      <a:pPr algn="ctr">
                        <a:lnSpc>
                          <a:spcPts val="2223"/>
                        </a:lnSpc>
                        <a:defRPr/>
                      </a:pPr>
                      <a:r>
                        <a:rPr lang="en-US" sz="1588">
                          <a:solidFill>
                            <a:srgbClr val="000000"/>
                          </a:solidFill>
                          <a:latin typeface="Glacial Indifference Bold"/>
                        </a:rPr>
                        <a:t>SOURCE</a:t>
                      </a:r>
                      <a:endParaRPr lang="en-US" sz="1100"/>
                    </a:p>
                  </a:txBody>
                  <a:tcPr marL="190500" marR="190500" marT="190500" marB="190500"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D699"/>
                    </a:solidFill>
                  </a:tcPr>
                </a:tc>
                <a:tc>
                  <a:txBody>
                    <a:bodyPr anchor="t" rtlCol="false"/>
                    <a:lstStyle/>
                    <a:p>
                      <a:pPr algn="ctr">
                        <a:lnSpc>
                          <a:spcPts val="2223"/>
                        </a:lnSpc>
                        <a:defRPr/>
                      </a:pPr>
                      <a:r>
                        <a:rPr lang="en-US" sz="1588">
                          <a:solidFill>
                            <a:srgbClr val="000000"/>
                          </a:solidFill>
                          <a:latin typeface="Glacial Indifference Bold"/>
                        </a:rPr>
                        <a:t>COST</a:t>
                      </a:r>
                      <a:endParaRPr lang="en-US" sz="1100"/>
                    </a:p>
                  </a:txBody>
                  <a:tcPr marL="190500" marR="190500" marT="190500" marB="190500"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D699"/>
                    </a:solidFill>
                  </a:tcPr>
                </a:tc>
              </a:tr>
              <a:tr h="2831173">
                <a:tc>
                  <a:txBody>
                    <a:bodyPr anchor="t" rtlCol="false"/>
                    <a:lstStyle/>
                    <a:p>
                      <a:pPr algn="ctr">
                        <a:lnSpc>
                          <a:spcPts val="2643"/>
                        </a:lnSpc>
                        <a:defRPr/>
                      </a:pPr>
                      <a:r>
                        <a:rPr lang="en-US" sz="1888">
                          <a:solidFill>
                            <a:srgbClr val="000000"/>
                          </a:solidFill>
                          <a:latin typeface="Glacial Indifference Bold"/>
                        </a:rPr>
                        <a:t>Plasmids(pFREE, pCryptDel4.8, pMUT2pTcpP-mCherry, pM1s3AsG)</a:t>
                      </a:r>
                      <a:endParaRPr lang="en-US" sz="1100"/>
                    </a:p>
                  </a:txBody>
                  <a:tcPr marL="190500" marR="190500" marT="190500" marB="190500"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EBCD"/>
                    </a:solidFill>
                  </a:tcPr>
                </a:tc>
                <a:tc>
                  <a:txBody>
                    <a:bodyPr anchor="t" rtlCol="false"/>
                    <a:lstStyle/>
                    <a:p>
                      <a:pPr algn="l">
                        <a:lnSpc>
                          <a:spcPts val="2223"/>
                        </a:lnSpc>
                        <a:defRPr/>
                      </a:pPr>
                      <a:r>
                        <a:rPr lang="en-US" sz="1588">
                          <a:solidFill>
                            <a:srgbClr val="000000"/>
                          </a:solidFill>
                          <a:latin typeface="Glacial Indifference"/>
                        </a:rPr>
                        <a:t>Addgene: </a:t>
                      </a:r>
                      <a:endParaRPr lang="en-US" sz="1100"/>
                    </a:p>
                    <a:p>
                      <a:pPr>
                        <a:lnSpc>
                          <a:spcPts val="2223"/>
                        </a:lnSpc>
                      </a:pPr>
                      <a:r>
                        <a:rPr lang="en-US" sz="1588">
                          <a:solidFill>
                            <a:srgbClr val="000000"/>
                          </a:solidFill>
                          <a:latin typeface="Glacial Indifference"/>
                        </a:rPr>
                        <a:t>pFREE: https://www.addgene.org/92050/</a:t>
                      </a:r>
                    </a:p>
                    <a:p>
                      <a:pPr>
                        <a:lnSpc>
                          <a:spcPts val="2223"/>
                        </a:lnSpc>
                      </a:pPr>
                      <a:r>
                        <a:rPr lang="en-US" sz="1588">
                          <a:solidFill>
                            <a:srgbClr val="000000"/>
                          </a:solidFill>
                          <a:latin typeface="Glacial Indifference"/>
                        </a:rPr>
                        <a:t>pCryptDel4.8: https://www.addgene.org/141293/</a:t>
                      </a:r>
                    </a:p>
                    <a:p>
                      <a:pPr>
                        <a:lnSpc>
                          <a:spcPts val="2223"/>
                        </a:lnSpc>
                      </a:pPr>
                      <a:r>
                        <a:rPr lang="en-US" sz="1588">
                          <a:solidFill>
                            <a:srgbClr val="000000"/>
                          </a:solidFill>
                          <a:latin typeface="Glacial Indifference"/>
                        </a:rPr>
                        <a:t>pMUT2pTcpP-mCherry: https://www.addgene.org/192861/</a:t>
                      </a:r>
                    </a:p>
                    <a:p>
                      <a:pPr>
                        <a:lnSpc>
                          <a:spcPts val="2223"/>
                        </a:lnSpc>
                      </a:pPr>
                      <a:r>
                        <a:rPr lang="en-US" sz="1588">
                          <a:solidFill>
                            <a:srgbClr val="000000"/>
                          </a:solidFill>
                          <a:latin typeface="Glacial Indifference"/>
                        </a:rPr>
                        <a:t>pM1s3AsG: https://www.addgene.org/137921/</a:t>
                      </a:r>
                    </a:p>
                  </a:txBody>
                  <a:tcPr marL="190500" marR="190500" marT="190500" marB="190500"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F4E3"/>
                    </a:solidFill>
                  </a:tcPr>
                </a:tc>
                <a:tc>
                  <a:txBody>
                    <a:bodyPr anchor="t" rtlCol="false"/>
                    <a:lstStyle/>
                    <a:p>
                      <a:pPr algn="ctr">
                        <a:lnSpc>
                          <a:spcPts val="2223"/>
                        </a:lnSpc>
                        <a:defRPr/>
                      </a:pPr>
                      <a:r>
                        <a:rPr lang="en-US" sz="1588">
                          <a:solidFill>
                            <a:srgbClr val="000000"/>
                          </a:solidFill>
                          <a:latin typeface="Glacial Indifference"/>
                        </a:rPr>
                        <a:t>1000 USD</a:t>
                      </a:r>
                      <a:endParaRPr lang="en-US" sz="1100"/>
                    </a:p>
                  </a:txBody>
                  <a:tcPr marL="190500" marR="190500" marT="190500" marB="190500"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F4E3"/>
                    </a:solidFill>
                  </a:tcPr>
                </a:tc>
              </a:tr>
              <a:tr h="1818717">
                <a:tc>
                  <a:txBody>
                    <a:bodyPr anchor="t" rtlCol="false"/>
                    <a:lstStyle/>
                    <a:p>
                      <a:pPr algn="ctr">
                        <a:lnSpc>
                          <a:spcPts val="2643"/>
                        </a:lnSpc>
                        <a:defRPr/>
                      </a:pPr>
                      <a:r>
                        <a:rPr lang="en-US" sz="1888">
                          <a:solidFill>
                            <a:srgbClr val="000000"/>
                          </a:solidFill>
                          <a:latin typeface="Glacial Indifference Bold"/>
                        </a:rPr>
                        <a:t>Lab Consumables(Enzymes, Petri dishes, Broths, primers, etc.)</a:t>
                      </a:r>
                      <a:endParaRPr lang="en-US" sz="1100"/>
                    </a:p>
                  </a:txBody>
                  <a:tcPr marL="190500" marR="190500" marT="190500" marB="190500"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EBCD"/>
                    </a:solidFill>
                  </a:tcPr>
                </a:tc>
                <a:tc>
                  <a:txBody>
                    <a:bodyPr anchor="t" rtlCol="false"/>
                    <a:lstStyle/>
                    <a:p>
                      <a:pPr algn="l">
                        <a:lnSpc>
                          <a:spcPts val="2223"/>
                        </a:lnSpc>
                        <a:defRPr/>
                      </a:pPr>
                      <a:endParaRPr lang="en-US" sz="1100"/>
                    </a:p>
                  </a:txBody>
                  <a:tcPr marL="190500" marR="190500" marT="190500" marB="190500"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F4E3"/>
                    </a:solidFill>
                  </a:tcPr>
                </a:tc>
                <a:tc>
                  <a:txBody>
                    <a:bodyPr anchor="t" rtlCol="false"/>
                    <a:lstStyle/>
                    <a:p>
                      <a:pPr algn="ctr">
                        <a:lnSpc>
                          <a:spcPts val="2223"/>
                        </a:lnSpc>
                        <a:defRPr/>
                      </a:pPr>
                      <a:r>
                        <a:rPr lang="en-US" sz="1588">
                          <a:solidFill>
                            <a:srgbClr val="000000"/>
                          </a:solidFill>
                          <a:latin typeface="Glacial Indifference"/>
                        </a:rPr>
                        <a:t>4500 USD</a:t>
                      </a:r>
                      <a:endParaRPr lang="en-US" sz="1100"/>
                    </a:p>
                  </a:txBody>
                  <a:tcPr marL="190500" marR="190500" marT="190500" marB="190500"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F4E3"/>
                    </a:solidFill>
                  </a:tcPr>
                </a:tc>
              </a:tr>
              <a:tr h="1443565">
                <a:tc>
                  <a:txBody>
                    <a:bodyPr anchor="t" rtlCol="false"/>
                    <a:lstStyle/>
                    <a:p>
                      <a:pPr algn="ctr">
                        <a:lnSpc>
                          <a:spcPts val="2643"/>
                        </a:lnSpc>
                        <a:defRPr/>
                      </a:pPr>
                      <a:r>
                        <a:rPr lang="en-US" sz="1888">
                          <a:solidFill>
                            <a:srgbClr val="000000"/>
                          </a:solidFill>
                          <a:latin typeface="Glacial Indifference Bold"/>
                        </a:rPr>
                        <a:t>Antibodies for OMVs, Anti-Myc and POC Experiments</a:t>
                      </a:r>
                      <a:endParaRPr lang="en-US" sz="1100"/>
                    </a:p>
                  </a:txBody>
                  <a:tcPr marL="190500" marR="190500" marT="190500" marB="190500"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EBCD"/>
                    </a:solidFill>
                  </a:tcPr>
                </a:tc>
                <a:tc>
                  <a:txBody>
                    <a:bodyPr anchor="t" rtlCol="false"/>
                    <a:lstStyle/>
                    <a:p>
                      <a:pPr algn="ctr">
                        <a:lnSpc>
                          <a:spcPts val="2223"/>
                        </a:lnSpc>
                        <a:defRPr/>
                      </a:pPr>
                      <a:r>
                        <a:rPr lang="en-US" sz="1588">
                          <a:solidFill>
                            <a:srgbClr val="000000"/>
                          </a:solidFill>
                          <a:latin typeface="Glacial Indifference"/>
                        </a:rPr>
                        <a:t>Sigma Aldrich</a:t>
                      </a:r>
                      <a:endParaRPr lang="en-US" sz="1100"/>
                    </a:p>
                  </a:txBody>
                  <a:tcPr marL="190500" marR="190500" marT="190500" marB="190500"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F4E3"/>
                    </a:solidFill>
                  </a:tcPr>
                </a:tc>
                <a:tc>
                  <a:txBody>
                    <a:bodyPr anchor="t" rtlCol="false"/>
                    <a:lstStyle/>
                    <a:p>
                      <a:pPr algn="ctr">
                        <a:lnSpc>
                          <a:spcPts val="2223"/>
                        </a:lnSpc>
                        <a:defRPr/>
                      </a:pPr>
                      <a:r>
                        <a:rPr lang="en-US" sz="1588">
                          <a:solidFill>
                            <a:srgbClr val="000000"/>
                          </a:solidFill>
                          <a:latin typeface="Glacial Indifference"/>
                        </a:rPr>
                        <a:t>2000 USD</a:t>
                      </a:r>
                      <a:endParaRPr lang="en-US" sz="1100"/>
                    </a:p>
                  </a:txBody>
                  <a:tcPr marL="190500" marR="190500" marT="190500" marB="190500"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F4E3"/>
                    </a:solidFill>
                  </a:tcPr>
                </a:tc>
              </a:tr>
              <a:tr h="1845339">
                <a:tc>
                  <a:txBody>
                    <a:bodyPr anchor="t" rtlCol="false"/>
                    <a:lstStyle/>
                    <a:p>
                      <a:pPr algn="ctr">
                        <a:lnSpc>
                          <a:spcPts val="2643"/>
                        </a:lnSpc>
                        <a:defRPr/>
                      </a:pPr>
                      <a:r>
                        <a:rPr lang="en-US" sz="1888">
                          <a:solidFill>
                            <a:srgbClr val="000000"/>
                          </a:solidFill>
                          <a:latin typeface="Glacial Indifference Bold"/>
                        </a:rPr>
                        <a:t>Synthesized Genes</a:t>
                      </a:r>
                      <a:endParaRPr lang="en-US" sz="1100"/>
                    </a:p>
                  </a:txBody>
                  <a:tcPr marL="190500" marR="190500" marT="190500" marB="190500"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EBCD"/>
                    </a:solidFill>
                  </a:tcPr>
                </a:tc>
                <a:tc>
                  <a:txBody>
                    <a:bodyPr anchor="t" rtlCol="false"/>
                    <a:lstStyle/>
                    <a:p>
                      <a:pPr algn="ctr">
                        <a:lnSpc>
                          <a:spcPts val="2223"/>
                        </a:lnSpc>
                        <a:defRPr/>
                      </a:pPr>
                      <a:r>
                        <a:rPr lang="en-US" sz="1588">
                          <a:solidFill>
                            <a:srgbClr val="000000"/>
                          </a:solidFill>
                          <a:latin typeface="Glacial Indifference"/>
                        </a:rPr>
                        <a:t>IDT (sponsor of iGEM)</a:t>
                      </a:r>
                      <a:endParaRPr lang="en-US" sz="1100"/>
                    </a:p>
                  </a:txBody>
                  <a:tcPr marL="190500" marR="190500" marT="190500" marB="190500"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F4E3"/>
                    </a:solidFill>
                  </a:tcPr>
                </a:tc>
                <a:tc>
                  <a:txBody>
                    <a:bodyPr anchor="t" rtlCol="false"/>
                    <a:lstStyle/>
                    <a:p>
                      <a:pPr algn="ctr">
                        <a:lnSpc>
                          <a:spcPts val="2223"/>
                        </a:lnSpc>
                        <a:defRPr/>
                      </a:pPr>
                      <a:endParaRPr lang="en-US" sz="1100"/>
                    </a:p>
                  </a:txBody>
                  <a:tcPr marL="190500" marR="190500" marT="190500" marB="190500"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F4E3"/>
                    </a:solidFill>
                  </a:tcPr>
                </a:tc>
              </a:tr>
            </a:tbl>
          </a:graphicData>
        </a:graphic>
      </p:graphicFrame>
      <p:grpSp>
        <p:nvGrpSpPr>
          <p:cNvPr name="Group 4" id="4"/>
          <p:cNvGrpSpPr/>
          <p:nvPr/>
        </p:nvGrpSpPr>
        <p:grpSpPr>
          <a:xfrm rot="0">
            <a:off x="0" y="137148"/>
            <a:ext cx="5212568" cy="5246370"/>
            <a:chOff x="0" y="0"/>
            <a:chExt cx="4700270" cy="4730750"/>
          </a:xfrm>
        </p:grpSpPr>
        <p:sp>
          <p:nvSpPr>
            <p:cNvPr name="Freeform 5" id="5"/>
            <p:cNvSpPr/>
            <p:nvPr/>
          </p:nvSpPr>
          <p:spPr>
            <a:xfrm flipH="false" flipV="false" rot="0">
              <a:off x="-93980" y="0"/>
              <a:ext cx="4886960" cy="4751070"/>
            </a:xfrm>
            <a:custGeom>
              <a:avLst/>
              <a:gdLst/>
              <a:ahLst/>
              <a:cxnLst/>
              <a:rect r="r" b="b" t="t" l="l"/>
              <a:pathLst>
                <a:path h="4751070" w="4886960">
                  <a:moveTo>
                    <a:pt x="1590040" y="2805430"/>
                  </a:moveTo>
                  <a:lnTo>
                    <a:pt x="168910" y="4231640"/>
                  </a:lnTo>
                  <a:cubicBezTo>
                    <a:pt x="0" y="4411980"/>
                    <a:pt x="133350" y="4700270"/>
                    <a:pt x="387350" y="4700270"/>
                  </a:cubicBezTo>
                  <a:lnTo>
                    <a:pt x="2180590" y="4730750"/>
                  </a:lnTo>
                  <a:cubicBezTo>
                    <a:pt x="2376170" y="4730750"/>
                    <a:pt x="2517140" y="4551680"/>
                    <a:pt x="2462530" y="4372610"/>
                  </a:cubicBezTo>
                  <a:lnTo>
                    <a:pt x="2090420" y="2914650"/>
                  </a:lnTo>
                  <a:cubicBezTo>
                    <a:pt x="2025650" y="2703830"/>
                    <a:pt x="1743710" y="2641600"/>
                    <a:pt x="1590040" y="2805430"/>
                  </a:cubicBezTo>
                  <a:close/>
                  <a:moveTo>
                    <a:pt x="4442460" y="2528570"/>
                  </a:moveTo>
                  <a:cubicBezTo>
                    <a:pt x="4141470" y="2451100"/>
                    <a:pt x="3835400" y="2387600"/>
                    <a:pt x="3531870" y="2317750"/>
                  </a:cubicBezTo>
                  <a:cubicBezTo>
                    <a:pt x="3328670" y="2269490"/>
                    <a:pt x="3122930" y="2230120"/>
                    <a:pt x="2923540" y="2170430"/>
                  </a:cubicBezTo>
                  <a:cubicBezTo>
                    <a:pt x="2724150" y="2110740"/>
                    <a:pt x="2588260" y="1915160"/>
                    <a:pt x="2597150" y="1697990"/>
                  </a:cubicBezTo>
                  <a:cubicBezTo>
                    <a:pt x="2606040" y="1480820"/>
                    <a:pt x="2754630" y="1313180"/>
                    <a:pt x="2960370" y="1261110"/>
                  </a:cubicBezTo>
                  <a:cubicBezTo>
                    <a:pt x="3026410" y="1243330"/>
                    <a:pt x="3093720" y="1229360"/>
                    <a:pt x="3161030" y="1214120"/>
                  </a:cubicBezTo>
                  <a:cubicBezTo>
                    <a:pt x="3577590" y="1118870"/>
                    <a:pt x="3994150" y="1018540"/>
                    <a:pt x="4411980" y="927100"/>
                  </a:cubicBezTo>
                  <a:cubicBezTo>
                    <a:pt x="4676140" y="869950"/>
                    <a:pt x="4847590" y="604520"/>
                    <a:pt x="4775200" y="345440"/>
                  </a:cubicBezTo>
                  <a:cubicBezTo>
                    <a:pt x="4715510" y="130810"/>
                    <a:pt x="4542790" y="1270"/>
                    <a:pt x="4311650" y="1270"/>
                  </a:cubicBezTo>
                  <a:lnTo>
                    <a:pt x="1817370" y="1270"/>
                  </a:lnTo>
                  <a:cubicBezTo>
                    <a:pt x="1690370" y="0"/>
                    <a:pt x="1568450" y="52070"/>
                    <a:pt x="1480820" y="144780"/>
                  </a:cubicBezTo>
                  <a:lnTo>
                    <a:pt x="1468120" y="158750"/>
                  </a:lnTo>
                  <a:cubicBezTo>
                    <a:pt x="1438910" y="193040"/>
                    <a:pt x="1416050" y="233680"/>
                    <a:pt x="1403350" y="276860"/>
                  </a:cubicBezTo>
                  <a:cubicBezTo>
                    <a:pt x="1388110" y="335280"/>
                    <a:pt x="1422400" y="396240"/>
                    <a:pt x="1482090" y="411480"/>
                  </a:cubicBezTo>
                  <a:cubicBezTo>
                    <a:pt x="1484630" y="412750"/>
                    <a:pt x="1488440" y="412750"/>
                    <a:pt x="1490980" y="414020"/>
                  </a:cubicBezTo>
                  <a:cubicBezTo>
                    <a:pt x="1927860" y="499110"/>
                    <a:pt x="2213610" y="922020"/>
                    <a:pt x="2129790" y="1358900"/>
                  </a:cubicBezTo>
                  <a:cubicBezTo>
                    <a:pt x="2044700" y="1795780"/>
                    <a:pt x="1621790" y="2081530"/>
                    <a:pt x="1184910" y="1997710"/>
                  </a:cubicBezTo>
                  <a:cubicBezTo>
                    <a:pt x="852170" y="1932940"/>
                    <a:pt x="595630" y="1667510"/>
                    <a:pt x="542290" y="1332230"/>
                  </a:cubicBezTo>
                  <a:cubicBezTo>
                    <a:pt x="537210" y="1292860"/>
                    <a:pt x="500380" y="1264920"/>
                    <a:pt x="461010" y="1271270"/>
                  </a:cubicBezTo>
                  <a:cubicBezTo>
                    <a:pt x="459740" y="1271270"/>
                    <a:pt x="458470" y="1271270"/>
                    <a:pt x="457200" y="1271270"/>
                  </a:cubicBezTo>
                  <a:cubicBezTo>
                    <a:pt x="248920" y="1315720"/>
                    <a:pt x="100330" y="1490980"/>
                    <a:pt x="97790" y="1731010"/>
                  </a:cubicBezTo>
                  <a:cubicBezTo>
                    <a:pt x="92710" y="2145030"/>
                    <a:pt x="95250" y="2560320"/>
                    <a:pt x="96520" y="2975610"/>
                  </a:cubicBezTo>
                  <a:cubicBezTo>
                    <a:pt x="96520" y="3022600"/>
                    <a:pt x="102870" y="3070860"/>
                    <a:pt x="118110" y="3115310"/>
                  </a:cubicBezTo>
                  <a:cubicBezTo>
                    <a:pt x="240030" y="3475990"/>
                    <a:pt x="675640" y="3554730"/>
                    <a:pt x="932180" y="3262630"/>
                  </a:cubicBezTo>
                  <a:lnTo>
                    <a:pt x="1455420" y="2668270"/>
                  </a:lnTo>
                  <a:cubicBezTo>
                    <a:pt x="1540510" y="2567940"/>
                    <a:pt x="1663700" y="2508250"/>
                    <a:pt x="1795780" y="2503170"/>
                  </a:cubicBezTo>
                  <a:cubicBezTo>
                    <a:pt x="2047240" y="2490470"/>
                    <a:pt x="2236470" y="2658110"/>
                    <a:pt x="2298700" y="2936240"/>
                  </a:cubicBezTo>
                  <a:cubicBezTo>
                    <a:pt x="2400300" y="3392170"/>
                    <a:pt x="2505710" y="3848100"/>
                    <a:pt x="2609850" y="4304030"/>
                  </a:cubicBezTo>
                  <a:cubicBezTo>
                    <a:pt x="2641600" y="4439920"/>
                    <a:pt x="2705100" y="4555490"/>
                    <a:pt x="2829560" y="4629150"/>
                  </a:cubicBezTo>
                  <a:cubicBezTo>
                    <a:pt x="3035300" y="4751070"/>
                    <a:pt x="3251200" y="4714240"/>
                    <a:pt x="3434080" y="4532630"/>
                  </a:cubicBezTo>
                  <a:cubicBezTo>
                    <a:pt x="3811270" y="4154170"/>
                    <a:pt x="4189730" y="3778250"/>
                    <a:pt x="4566920" y="3399790"/>
                  </a:cubicBezTo>
                  <a:cubicBezTo>
                    <a:pt x="4624070" y="3341370"/>
                    <a:pt x="4686300" y="3284220"/>
                    <a:pt x="4726940" y="3215640"/>
                  </a:cubicBezTo>
                  <a:cubicBezTo>
                    <a:pt x="4886960" y="2942590"/>
                    <a:pt x="4751070" y="2608580"/>
                    <a:pt x="4442460" y="2528570"/>
                  </a:cubicBezTo>
                  <a:close/>
                  <a:moveTo>
                    <a:pt x="1468120" y="560070"/>
                  </a:moveTo>
                  <a:cubicBezTo>
                    <a:pt x="1441450" y="554990"/>
                    <a:pt x="1414780" y="552450"/>
                    <a:pt x="1388110" y="549910"/>
                  </a:cubicBezTo>
                  <a:lnTo>
                    <a:pt x="1343660" y="549910"/>
                  </a:lnTo>
                  <a:cubicBezTo>
                    <a:pt x="984250" y="549910"/>
                    <a:pt x="692150" y="842010"/>
                    <a:pt x="692150" y="1201420"/>
                  </a:cubicBezTo>
                  <a:cubicBezTo>
                    <a:pt x="692150" y="1215390"/>
                    <a:pt x="693420" y="1230630"/>
                    <a:pt x="694690" y="1244600"/>
                  </a:cubicBezTo>
                  <a:cubicBezTo>
                    <a:pt x="695960" y="1263650"/>
                    <a:pt x="697230" y="1283970"/>
                    <a:pt x="701040" y="1303020"/>
                  </a:cubicBezTo>
                  <a:cubicBezTo>
                    <a:pt x="758190" y="1657350"/>
                    <a:pt x="1092200" y="1898650"/>
                    <a:pt x="1446530" y="1841500"/>
                  </a:cubicBezTo>
                  <a:cubicBezTo>
                    <a:pt x="1800860" y="1784350"/>
                    <a:pt x="2042160" y="1450340"/>
                    <a:pt x="1985010" y="1096010"/>
                  </a:cubicBezTo>
                  <a:cubicBezTo>
                    <a:pt x="1941830" y="826770"/>
                    <a:pt x="1734820" y="613410"/>
                    <a:pt x="1468120" y="560070"/>
                  </a:cubicBezTo>
                  <a:close/>
                  <a:moveTo>
                    <a:pt x="4513580" y="1073150"/>
                  </a:moveTo>
                  <a:lnTo>
                    <a:pt x="4110990" y="1169670"/>
                  </a:lnTo>
                  <a:lnTo>
                    <a:pt x="2948940" y="1447800"/>
                  </a:lnTo>
                  <a:cubicBezTo>
                    <a:pt x="2702560" y="1550670"/>
                    <a:pt x="2717800" y="1905000"/>
                    <a:pt x="2971800" y="1986280"/>
                  </a:cubicBezTo>
                  <a:lnTo>
                    <a:pt x="4480560" y="2332990"/>
                  </a:lnTo>
                  <a:cubicBezTo>
                    <a:pt x="4622800" y="2360930"/>
                    <a:pt x="4761230" y="2268220"/>
                    <a:pt x="4789170" y="2125980"/>
                  </a:cubicBezTo>
                  <a:cubicBezTo>
                    <a:pt x="4792980" y="2109470"/>
                    <a:pt x="4794250" y="2091690"/>
                    <a:pt x="4794250" y="2075180"/>
                  </a:cubicBezTo>
                  <a:lnTo>
                    <a:pt x="4794250" y="1343660"/>
                  </a:lnTo>
                  <a:cubicBezTo>
                    <a:pt x="4794250" y="1193800"/>
                    <a:pt x="4673600" y="1073150"/>
                    <a:pt x="4523740" y="1073150"/>
                  </a:cubicBezTo>
                  <a:cubicBezTo>
                    <a:pt x="4519930" y="1073150"/>
                    <a:pt x="4517390" y="1073150"/>
                    <a:pt x="4513580" y="1073150"/>
                  </a:cubicBezTo>
                  <a:close/>
                </a:path>
              </a:pathLst>
            </a:custGeom>
            <a:blipFill>
              <a:blip r:embed="rId4"/>
              <a:stretch>
                <a:fillRect l="0" t="-16264" r="0" b="-16264"/>
              </a:stretch>
            </a:blipFill>
          </p:spPr>
        </p:sp>
      </p:grpSp>
      <p:sp>
        <p:nvSpPr>
          <p:cNvPr name="Freeform 6" id="6"/>
          <p:cNvSpPr/>
          <p:nvPr/>
        </p:nvSpPr>
        <p:spPr>
          <a:xfrm flipH="false" flipV="false" rot="-5400000">
            <a:off x="1458525" y="7718093"/>
            <a:ext cx="1110382" cy="1970033"/>
          </a:xfrm>
          <a:custGeom>
            <a:avLst/>
            <a:gdLst/>
            <a:ahLst/>
            <a:cxnLst/>
            <a:rect r="r" b="b" t="t" l="l"/>
            <a:pathLst>
              <a:path h="1970033" w="1110382">
                <a:moveTo>
                  <a:pt x="0" y="0"/>
                </a:moveTo>
                <a:lnTo>
                  <a:pt x="1110382" y="0"/>
                </a:lnTo>
                <a:lnTo>
                  <a:pt x="1110382" y="1970032"/>
                </a:lnTo>
                <a:lnTo>
                  <a:pt x="0" y="197003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TextBox 7" id="7"/>
          <p:cNvSpPr txBox="true"/>
          <p:nvPr/>
        </p:nvSpPr>
        <p:spPr>
          <a:xfrm rot="0">
            <a:off x="232612" y="9684241"/>
            <a:ext cx="232203" cy="449364"/>
          </a:xfrm>
          <a:prstGeom prst="rect">
            <a:avLst/>
          </a:prstGeom>
        </p:spPr>
        <p:txBody>
          <a:bodyPr anchor="t" rtlCol="false" tIns="0" lIns="0" bIns="0" rIns="0">
            <a:spAutoFit/>
          </a:bodyPr>
          <a:lstStyle/>
          <a:p>
            <a:pPr algn="ctr">
              <a:lnSpc>
                <a:spcPts val="3706"/>
              </a:lnSpc>
              <a:spcBef>
                <a:spcPct val="0"/>
              </a:spcBef>
            </a:pPr>
            <a:r>
              <a:rPr lang="en-US" sz="2288">
                <a:solidFill>
                  <a:srgbClr val="FFFFFF"/>
                </a:solidFill>
                <a:latin typeface="Glacial Indifference"/>
              </a:rPr>
              <a:t>19</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242526"/>
        </a:solidFill>
      </p:bgPr>
    </p:bg>
    <p:spTree>
      <p:nvGrpSpPr>
        <p:cNvPr id="1" name=""/>
        <p:cNvGrpSpPr/>
        <p:nvPr/>
      </p:nvGrpSpPr>
      <p:grpSpPr>
        <a:xfrm>
          <a:off x="0" y="0"/>
          <a:ext cx="0" cy="0"/>
          <a:chOff x="0" y="0"/>
          <a:chExt cx="0" cy="0"/>
        </a:xfrm>
      </p:grpSpPr>
      <p:grpSp>
        <p:nvGrpSpPr>
          <p:cNvPr name="Group 2" id="2"/>
          <p:cNvGrpSpPr/>
          <p:nvPr/>
        </p:nvGrpSpPr>
        <p:grpSpPr>
          <a:xfrm rot="0">
            <a:off x="0" y="137148"/>
            <a:ext cx="5212568" cy="5246370"/>
            <a:chOff x="0" y="0"/>
            <a:chExt cx="4700270" cy="4730750"/>
          </a:xfrm>
        </p:grpSpPr>
        <p:sp>
          <p:nvSpPr>
            <p:cNvPr name="Freeform 3" id="3"/>
            <p:cNvSpPr/>
            <p:nvPr/>
          </p:nvSpPr>
          <p:spPr>
            <a:xfrm flipH="false" flipV="false" rot="0">
              <a:off x="-93980" y="0"/>
              <a:ext cx="4886960" cy="4751070"/>
            </a:xfrm>
            <a:custGeom>
              <a:avLst/>
              <a:gdLst/>
              <a:ahLst/>
              <a:cxnLst/>
              <a:rect r="r" b="b" t="t" l="l"/>
              <a:pathLst>
                <a:path h="4751070" w="4886960">
                  <a:moveTo>
                    <a:pt x="1590040" y="2805430"/>
                  </a:moveTo>
                  <a:lnTo>
                    <a:pt x="168910" y="4231640"/>
                  </a:lnTo>
                  <a:cubicBezTo>
                    <a:pt x="0" y="4411980"/>
                    <a:pt x="133350" y="4700270"/>
                    <a:pt x="387350" y="4700270"/>
                  </a:cubicBezTo>
                  <a:lnTo>
                    <a:pt x="2180590" y="4730750"/>
                  </a:lnTo>
                  <a:cubicBezTo>
                    <a:pt x="2376170" y="4730750"/>
                    <a:pt x="2517140" y="4551680"/>
                    <a:pt x="2462530" y="4372610"/>
                  </a:cubicBezTo>
                  <a:lnTo>
                    <a:pt x="2090420" y="2914650"/>
                  </a:lnTo>
                  <a:cubicBezTo>
                    <a:pt x="2025650" y="2703830"/>
                    <a:pt x="1743710" y="2641600"/>
                    <a:pt x="1590040" y="2805430"/>
                  </a:cubicBezTo>
                  <a:close/>
                  <a:moveTo>
                    <a:pt x="4442460" y="2528570"/>
                  </a:moveTo>
                  <a:cubicBezTo>
                    <a:pt x="4141470" y="2451100"/>
                    <a:pt x="3835400" y="2387600"/>
                    <a:pt x="3531870" y="2317750"/>
                  </a:cubicBezTo>
                  <a:cubicBezTo>
                    <a:pt x="3328670" y="2269490"/>
                    <a:pt x="3122930" y="2230120"/>
                    <a:pt x="2923540" y="2170430"/>
                  </a:cubicBezTo>
                  <a:cubicBezTo>
                    <a:pt x="2724150" y="2110740"/>
                    <a:pt x="2588260" y="1915160"/>
                    <a:pt x="2597150" y="1697990"/>
                  </a:cubicBezTo>
                  <a:cubicBezTo>
                    <a:pt x="2606040" y="1480820"/>
                    <a:pt x="2754630" y="1313180"/>
                    <a:pt x="2960370" y="1261110"/>
                  </a:cubicBezTo>
                  <a:cubicBezTo>
                    <a:pt x="3026410" y="1243330"/>
                    <a:pt x="3093720" y="1229360"/>
                    <a:pt x="3161030" y="1214120"/>
                  </a:cubicBezTo>
                  <a:cubicBezTo>
                    <a:pt x="3577590" y="1118870"/>
                    <a:pt x="3994150" y="1018540"/>
                    <a:pt x="4411980" y="927100"/>
                  </a:cubicBezTo>
                  <a:cubicBezTo>
                    <a:pt x="4676140" y="869950"/>
                    <a:pt x="4847590" y="604520"/>
                    <a:pt x="4775200" y="345440"/>
                  </a:cubicBezTo>
                  <a:cubicBezTo>
                    <a:pt x="4715510" y="130810"/>
                    <a:pt x="4542790" y="1270"/>
                    <a:pt x="4311650" y="1270"/>
                  </a:cubicBezTo>
                  <a:lnTo>
                    <a:pt x="1817370" y="1270"/>
                  </a:lnTo>
                  <a:cubicBezTo>
                    <a:pt x="1690370" y="0"/>
                    <a:pt x="1568450" y="52070"/>
                    <a:pt x="1480820" y="144780"/>
                  </a:cubicBezTo>
                  <a:lnTo>
                    <a:pt x="1468120" y="158750"/>
                  </a:lnTo>
                  <a:cubicBezTo>
                    <a:pt x="1438910" y="193040"/>
                    <a:pt x="1416050" y="233680"/>
                    <a:pt x="1403350" y="276860"/>
                  </a:cubicBezTo>
                  <a:cubicBezTo>
                    <a:pt x="1388110" y="335280"/>
                    <a:pt x="1422400" y="396240"/>
                    <a:pt x="1482090" y="411480"/>
                  </a:cubicBezTo>
                  <a:cubicBezTo>
                    <a:pt x="1484630" y="412750"/>
                    <a:pt x="1488440" y="412750"/>
                    <a:pt x="1490980" y="414020"/>
                  </a:cubicBezTo>
                  <a:cubicBezTo>
                    <a:pt x="1927860" y="499110"/>
                    <a:pt x="2213610" y="922020"/>
                    <a:pt x="2129790" y="1358900"/>
                  </a:cubicBezTo>
                  <a:cubicBezTo>
                    <a:pt x="2044700" y="1795780"/>
                    <a:pt x="1621790" y="2081530"/>
                    <a:pt x="1184910" y="1997710"/>
                  </a:cubicBezTo>
                  <a:cubicBezTo>
                    <a:pt x="852170" y="1932940"/>
                    <a:pt x="595630" y="1667510"/>
                    <a:pt x="542290" y="1332230"/>
                  </a:cubicBezTo>
                  <a:cubicBezTo>
                    <a:pt x="537210" y="1292860"/>
                    <a:pt x="500380" y="1264920"/>
                    <a:pt x="461010" y="1271270"/>
                  </a:cubicBezTo>
                  <a:cubicBezTo>
                    <a:pt x="459740" y="1271270"/>
                    <a:pt x="458470" y="1271270"/>
                    <a:pt x="457200" y="1271270"/>
                  </a:cubicBezTo>
                  <a:cubicBezTo>
                    <a:pt x="248920" y="1315720"/>
                    <a:pt x="100330" y="1490980"/>
                    <a:pt x="97790" y="1731010"/>
                  </a:cubicBezTo>
                  <a:cubicBezTo>
                    <a:pt x="92710" y="2145030"/>
                    <a:pt x="95250" y="2560320"/>
                    <a:pt x="96520" y="2975610"/>
                  </a:cubicBezTo>
                  <a:cubicBezTo>
                    <a:pt x="96520" y="3022600"/>
                    <a:pt x="102870" y="3070860"/>
                    <a:pt x="118110" y="3115310"/>
                  </a:cubicBezTo>
                  <a:cubicBezTo>
                    <a:pt x="240030" y="3475990"/>
                    <a:pt x="675640" y="3554730"/>
                    <a:pt x="932180" y="3262630"/>
                  </a:cubicBezTo>
                  <a:lnTo>
                    <a:pt x="1455420" y="2668270"/>
                  </a:lnTo>
                  <a:cubicBezTo>
                    <a:pt x="1540510" y="2567940"/>
                    <a:pt x="1663700" y="2508250"/>
                    <a:pt x="1795780" y="2503170"/>
                  </a:cubicBezTo>
                  <a:cubicBezTo>
                    <a:pt x="2047240" y="2490470"/>
                    <a:pt x="2236470" y="2658110"/>
                    <a:pt x="2298700" y="2936240"/>
                  </a:cubicBezTo>
                  <a:cubicBezTo>
                    <a:pt x="2400300" y="3392170"/>
                    <a:pt x="2505710" y="3848100"/>
                    <a:pt x="2609850" y="4304030"/>
                  </a:cubicBezTo>
                  <a:cubicBezTo>
                    <a:pt x="2641600" y="4439920"/>
                    <a:pt x="2705100" y="4555490"/>
                    <a:pt x="2829560" y="4629150"/>
                  </a:cubicBezTo>
                  <a:cubicBezTo>
                    <a:pt x="3035300" y="4751070"/>
                    <a:pt x="3251200" y="4714240"/>
                    <a:pt x="3434080" y="4532630"/>
                  </a:cubicBezTo>
                  <a:cubicBezTo>
                    <a:pt x="3811270" y="4154170"/>
                    <a:pt x="4189730" y="3778250"/>
                    <a:pt x="4566920" y="3399790"/>
                  </a:cubicBezTo>
                  <a:cubicBezTo>
                    <a:pt x="4624070" y="3341370"/>
                    <a:pt x="4686300" y="3284220"/>
                    <a:pt x="4726940" y="3215640"/>
                  </a:cubicBezTo>
                  <a:cubicBezTo>
                    <a:pt x="4886960" y="2942590"/>
                    <a:pt x="4751070" y="2608580"/>
                    <a:pt x="4442460" y="2528570"/>
                  </a:cubicBezTo>
                  <a:close/>
                  <a:moveTo>
                    <a:pt x="1468120" y="560070"/>
                  </a:moveTo>
                  <a:cubicBezTo>
                    <a:pt x="1441450" y="554990"/>
                    <a:pt x="1414780" y="552450"/>
                    <a:pt x="1388110" y="549910"/>
                  </a:cubicBezTo>
                  <a:lnTo>
                    <a:pt x="1343660" y="549910"/>
                  </a:lnTo>
                  <a:cubicBezTo>
                    <a:pt x="984250" y="549910"/>
                    <a:pt x="692150" y="842010"/>
                    <a:pt x="692150" y="1201420"/>
                  </a:cubicBezTo>
                  <a:cubicBezTo>
                    <a:pt x="692150" y="1215390"/>
                    <a:pt x="693420" y="1230630"/>
                    <a:pt x="694690" y="1244600"/>
                  </a:cubicBezTo>
                  <a:cubicBezTo>
                    <a:pt x="695960" y="1263650"/>
                    <a:pt x="697230" y="1283970"/>
                    <a:pt x="701040" y="1303020"/>
                  </a:cubicBezTo>
                  <a:cubicBezTo>
                    <a:pt x="758190" y="1657350"/>
                    <a:pt x="1092200" y="1898650"/>
                    <a:pt x="1446530" y="1841500"/>
                  </a:cubicBezTo>
                  <a:cubicBezTo>
                    <a:pt x="1800860" y="1784350"/>
                    <a:pt x="2042160" y="1450340"/>
                    <a:pt x="1985010" y="1096010"/>
                  </a:cubicBezTo>
                  <a:cubicBezTo>
                    <a:pt x="1941830" y="826770"/>
                    <a:pt x="1734820" y="613410"/>
                    <a:pt x="1468120" y="560070"/>
                  </a:cubicBezTo>
                  <a:close/>
                  <a:moveTo>
                    <a:pt x="4513580" y="1073150"/>
                  </a:moveTo>
                  <a:lnTo>
                    <a:pt x="4110990" y="1169670"/>
                  </a:lnTo>
                  <a:lnTo>
                    <a:pt x="2948940" y="1447800"/>
                  </a:lnTo>
                  <a:cubicBezTo>
                    <a:pt x="2702560" y="1550670"/>
                    <a:pt x="2717800" y="1905000"/>
                    <a:pt x="2971800" y="1986280"/>
                  </a:cubicBezTo>
                  <a:lnTo>
                    <a:pt x="4480560" y="2332990"/>
                  </a:lnTo>
                  <a:cubicBezTo>
                    <a:pt x="4622800" y="2360930"/>
                    <a:pt x="4761230" y="2268220"/>
                    <a:pt x="4789170" y="2125980"/>
                  </a:cubicBezTo>
                  <a:cubicBezTo>
                    <a:pt x="4792980" y="2109470"/>
                    <a:pt x="4794250" y="2091690"/>
                    <a:pt x="4794250" y="2075180"/>
                  </a:cubicBezTo>
                  <a:lnTo>
                    <a:pt x="4794250" y="1343660"/>
                  </a:lnTo>
                  <a:cubicBezTo>
                    <a:pt x="4794250" y="1193800"/>
                    <a:pt x="4673600" y="1073150"/>
                    <a:pt x="4523740" y="1073150"/>
                  </a:cubicBezTo>
                  <a:cubicBezTo>
                    <a:pt x="4519930" y="1073150"/>
                    <a:pt x="4517390" y="1073150"/>
                    <a:pt x="4513580" y="1073150"/>
                  </a:cubicBezTo>
                  <a:close/>
                </a:path>
              </a:pathLst>
            </a:custGeom>
            <a:blipFill>
              <a:blip r:embed="rId2"/>
              <a:stretch>
                <a:fillRect l="0" t="-16264" r="0" b="-16264"/>
              </a:stretch>
            </a:blipFill>
          </p:spPr>
        </p:sp>
      </p:grpSp>
      <p:sp>
        <p:nvSpPr>
          <p:cNvPr name="Freeform 4" id="4"/>
          <p:cNvSpPr/>
          <p:nvPr/>
        </p:nvSpPr>
        <p:spPr>
          <a:xfrm flipH="false" flipV="false" rot="-5400000">
            <a:off x="1458525" y="7718093"/>
            <a:ext cx="1110382" cy="1970033"/>
          </a:xfrm>
          <a:custGeom>
            <a:avLst/>
            <a:gdLst/>
            <a:ahLst/>
            <a:cxnLst/>
            <a:rect r="r" b="b" t="t" l="l"/>
            <a:pathLst>
              <a:path h="1970033" w="1110382">
                <a:moveTo>
                  <a:pt x="0" y="0"/>
                </a:moveTo>
                <a:lnTo>
                  <a:pt x="1110382" y="0"/>
                </a:lnTo>
                <a:lnTo>
                  <a:pt x="1110382" y="1970032"/>
                </a:lnTo>
                <a:lnTo>
                  <a:pt x="0" y="197003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5" id="5"/>
          <p:cNvSpPr/>
          <p:nvPr/>
        </p:nvSpPr>
        <p:spPr>
          <a:xfrm flipH="false" flipV="false" rot="5400000">
            <a:off x="10010973" y="1895673"/>
            <a:ext cx="10172700" cy="6381355"/>
          </a:xfrm>
          <a:custGeom>
            <a:avLst/>
            <a:gdLst/>
            <a:ahLst/>
            <a:cxnLst/>
            <a:rect r="r" b="b" t="t" l="l"/>
            <a:pathLst>
              <a:path h="6381355" w="10172700">
                <a:moveTo>
                  <a:pt x="0" y="0"/>
                </a:moveTo>
                <a:lnTo>
                  <a:pt x="10172700" y="0"/>
                </a:lnTo>
                <a:lnTo>
                  <a:pt x="10172700" y="6381354"/>
                </a:lnTo>
                <a:lnTo>
                  <a:pt x="0" y="6381354"/>
                </a:lnTo>
                <a:lnTo>
                  <a:pt x="0" y="0"/>
                </a:lnTo>
                <a:close/>
              </a:path>
            </a:pathLst>
          </a:custGeom>
          <a:blipFill>
            <a:blip r:embed="rId5">
              <a:extLst>
                <a:ext uri="{96DAC541-7B7A-43D3-8B79-37D633B846F1}">
                  <asvg:svgBlip xmlns:asvg="http://schemas.microsoft.com/office/drawing/2016/SVG/main" r:embed="rId6"/>
                </a:ext>
              </a:extLst>
            </a:blip>
            <a:stretch>
              <a:fillRect l="0" t="-59412" r="0" b="0"/>
            </a:stretch>
          </a:blipFill>
        </p:spPr>
      </p:sp>
      <p:graphicFrame>
        <p:nvGraphicFramePr>
          <p:cNvPr name="Table 6" id="6"/>
          <p:cNvGraphicFramePr>
            <a:graphicFrameLocks noGrp="true"/>
          </p:cNvGraphicFramePr>
          <p:nvPr/>
        </p:nvGraphicFramePr>
        <p:xfrm>
          <a:off x="5898696" y="1028700"/>
          <a:ext cx="11453551" cy="9153408"/>
        </p:xfrm>
        <a:graphic>
          <a:graphicData uri="http://schemas.openxmlformats.org/drawingml/2006/table">
            <a:tbl>
              <a:tblPr/>
              <a:tblGrid>
                <a:gridCol w="2719407"/>
                <a:gridCol w="2698719"/>
                <a:gridCol w="2740095"/>
                <a:gridCol w="3295330"/>
              </a:tblGrid>
              <a:tr h="1131337">
                <a:tc>
                  <a:txBody>
                    <a:bodyPr anchor="t" rtlCol="false"/>
                    <a:lstStyle/>
                    <a:p>
                      <a:pPr algn="ctr">
                        <a:lnSpc>
                          <a:spcPts val="2223"/>
                        </a:lnSpc>
                        <a:defRPr/>
                      </a:pPr>
                      <a:r>
                        <a:rPr lang="en-US" sz="1588">
                          <a:solidFill>
                            <a:srgbClr val="000000"/>
                          </a:solidFill>
                          <a:latin typeface="Glacial Indifference Bold"/>
                        </a:rPr>
                        <a:t>RESPONSIBILITY</a:t>
                      </a:r>
                      <a:endParaRPr lang="en-US" sz="1100"/>
                    </a:p>
                  </a:txBody>
                  <a:tcPr marL="190500" marR="190500" marT="190500" marB="190500"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D699"/>
                    </a:solidFill>
                  </a:tcPr>
                </a:tc>
                <a:tc>
                  <a:txBody>
                    <a:bodyPr anchor="t" rtlCol="false"/>
                    <a:lstStyle/>
                    <a:p>
                      <a:pPr algn="ctr">
                        <a:lnSpc>
                          <a:spcPts val="2223"/>
                        </a:lnSpc>
                        <a:defRPr/>
                      </a:pPr>
                      <a:r>
                        <a:rPr lang="en-US" sz="1588">
                          <a:solidFill>
                            <a:srgbClr val="000000"/>
                          </a:solidFill>
                          <a:latin typeface="Glacial Indifference Bold"/>
                        </a:rPr>
                        <a:t>TIMELINE</a:t>
                      </a:r>
                      <a:endParaRPr lang="en-US" sz="1100"/>
                    </a:p>
                  </a:txBody>
                  <a:tcPr marL="190500" marR="190500" marT="190500" marB="190500"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D699"/>
                    </a:solidFill>
                  </a:tcPr>
                </a:tc>
                <a:tc>
                  <a:txBody>
                    <a:bodyPr anchor="t" rtlCol="false"/>
                    <a:lstStyle/>
                    <a:p>
                      <a:pPr algn="ctr">
                        <a:lnSpc>
                          <a:spcPts val="2223"/>
                        </a:lnSpc>
                        <a:defRPr/>
                      </a:pPr>
                      <a:r>
                        <a:rPr lang="en-US" sz="1588">
                          <a:solidFill>
                            <a:srgbClr val="000000"/>
                          </a:solidFill>
                          <a:latin typeface="Glacial Indifference Bold"/>
                        </a:rPr>
                        <a:t>STUDENTS RESPONSIBLE</a:t>
                      </a:r>
                      <a:endParaRPr lang="en-US" sz="1100"/>
                    </a:p>
                  </a:txBody>
                  <a:tcPr marL="190500" marR="190500" marT="190500" marB="190500"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D699"/>
                    </a:solidFill>
                  </a:tcPr>
                </a:tc>
                <a:tc>
                  <a:txBody>
                    <a:bodyPr anchor="t" rtlCol="false"/>
                    <a:lstStyle/>
                    <a:p>
                      <a:pPr algn="ctr">
                        <a:lnSpc>
                          <a:spcPts val="2223"/>
                        </a:lnSpc>
                        <a:defRPr/>
                      </a:pPr>
                      <a:r>
                        <a:rPr lang="en-US" sz="1588">
                          <a:solidFill>
                            <a:srgbClr val="000000"/>
                          </a:solidFill>
                          <a:latin typeface="Glacial Indifference Bold"/>
                        </a:rPr>
                        <a:t>REQUIREMENTS</a:t>
                      </a:r>
                      <a:endParaRPr lang="en-US" sz="1100"/>
                    </a:p>
                  </a:txBody>
                  <a:tcPr marL="190500" marR="190500" marT="190500" marB="190500"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D699"/>
                    </a:solidFill>
                  </a:tcPr>
                </a:tc>
              </a:tr>
              <a:tr h="868501">
                <a:tc>
                  <a:txBody>
                    <a:bodyPr anchor="t" rtlCol="false"/>
                    <a:lstStyle/>
                    <a:p>
                      <a:pPr algn="ctr">
                        <a:lnSpc>
                          <a:spcPts val="2643"/>
                        </a:lnSpc>
                        <a:defRPr/>
                      </a:pPr>
                      <a:r>
                        <a:rPr lang="en-US" sz="1888">
                          <a:solidFill>
                            <a:srgbClr val="000000"/>
                          </a:solidFill>
                          <a:latin typeface="Glacial Indifference"/>
                        </a:rPr>
                        <a:t>EC MEETING </a:t>
                      </a:r>
                      <a:endParaRPr lang="en-US" sz="1100"/>
                    </a:p>
                  </a:txBody>
                  <a:tcPr marL="190500" marR="190500" marT="190500" marB="190500"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EBCD"/>
                    </a:solidFill>
                  </a:tcPr>
                </a:tc>
                <a:tc>
                  <a:txBody>
                    <a:bodyPr anchor="t" rtlCol="false"/>
                    <a:lstStyle/>
                    <a:p>
                      <a:pPr algn="ctr">
                        <a:lnSpc>
                          <a:spcPts val="2223"/>
                        </a:lnSpc>
                        <a:defRPr/>
                      </a:pPr>
                      <a:r>
                        <a:rPr lang="en-US" sz="1588">
                          <a:solidFill>
                            <a:srgbClr val="000000"/>
                          </a:solidFill>
                          <a:latin typeface="Glacial Indifference"/>
                        </a:rPr>
                        <a:t>MARCH 22</a:t>
                      </a:r>
                      <a:endParaRPr lang="en-US" sz="1100"/>
                    </a:p>
                  </a:txBody>
                  <a:tcPr marL="190500" marR="190500" marT="190500" marB="190500"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F4E3"/>
                    </a:solidFill>
                  </a:tcPr>
                </a:tc>
                <a:tc>
                  <a:txBody>
                    <a:bodyPr anchor="t" rtlCol="false"/>
                    <a:lstStyle/>
                    <a:p>
                      <a:pPr algn="ctr">
                        <a:lnSpc>
                          <a:spcPts val="2223"/>
                        </a:lnSpc>
                        <a:defRPr/>
                      </a:pPr>
                      <a:r>
                        <a:rPr lang="en-US" sz="1588">
                          <a:solidFill>
                            <a:srgbClr val="000000"/>
                          </a:solidFill>
                          <a:latin typeface="Glacial Indifference"/>
                        </a:rPr>
                        <a:t>PRATHAM, TUHIN, AJAI</a:t>
                      </a:r>
                      <a:endParaRPr lang="en-US" sz="1100"/>
                    </a:p>
                  </a:txBody>
                  <a:tcPr marL="190500" marR="190500" marT="190500" marB="190500"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F4E3"/>
                    </a:solidFill>
                  </a:tcPr>
                </a:tc>
                <a:tc>
                  <a:txBody>
                    <a:bodyPr anchor="t" rtlCol="false"/>
                    <a:lstStyle/>
                    <a:p>
                      <a:pPr algn="ctr">
                        <a:lnSpc>
                          <a:spcPts val="2223"/>
                        </a:lnSpc>
                        <a:defRPr/>
                      </a:pPr>
                      <a:r>
                        <a:rPr lang="en-US" sz="1588">
                          <a:solidFill>
                            <a:srgbClr val="000000"/>
                          </a:solidFill>
                          <a:latin typeface="Glacial Indifference"/>
                        </a:rPr>
                        <a:t>-</a:t>
                      </a:r>
                      <a:endParaRPr lang="en-US" sz="1100"/>
                    </a:p>
                  </a:txBody>
                  <a:tcPr marL="190500" marR="190500" marT="190500" marB="190500"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F4E3"/>
                    </a:solidFill>
                  </a:tcPr>
                </a:tc>
              </a:tr>
              <a:tr h="1268469">
                <a:tc>
                  <a:txBody>
                    <a:bodyPr anchor="t" rtlCol="false"/>
                    <a:lstStyle/>
                    <a:p>
                      <a:pPr algn="ctr">
                        <a:lnSpc>
                          <a:spcPts val="2643"/>
                        </a:lnSpc>
                        <a:defRPr/>
                      </a:pPr>
                      <a:r>
                        <a:rPr lang="en-US" sz="1888">
                          <a:solidFill>
                            <a:srgbClr val="000000"/>
                          </a:solidFill>
                          <a:latin typeface="Glacial Indifference"/>
                        </a:rPr>
                        <a:t>TEAM REGISTRATION</a:t>
                      </a:r>
                      <a:endParaRPr lang="en-US" sz="1100"/>
                    </a:p>
                    <a:p>
                      <a:pPr algn="ctr">
                        <a:lnSpc>
                          <a:spcPts val="2643"/>
                        </a:lnSpc>
                      </a:pPr>
                      <a:r>
                        <a:rPr lang="en-US" sz="1888">
                          <a:solidFill>
                            <a:srgbClr val="000000"/>
                          </a:solidFill>
                          <a:latin typeface="Glacial Indifference"/>
                        </a:rPr>
                        <a:t> </a:t>
                      </a:r>
                    </a:p>
                  </a:txBody>
                  <a:tcPr marL="190500" marR="190500" marT="190500" marB="190500"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EBCD"/>
                    </a:solidFill>
                  </a:tcPr>
                </a:tc>
                <a:tc>
                  <a:txBody>
                    <a:bodyPr anchor="t" rtlCol="false"/>
                    <a:lstStyle/>
                    <a:p>
                      <a:pPr algn="ctr">
                        <a:lnSpc>
                          <a:spcPts val="2223"/>
                        </a:lnSpc>
                        <a:defRPr/>
                      </a:pPr>
                      <a:r>
                        <a:rPr lang="en-US" sz="1588">
                          <a:solidFill>
                            <a:srgbClr val="000000"/>
                          </a:solidFill>
                          <a:latin typeface="Glacial Indifference"/>
                        </a:rPr>
                        <a:t>APRIL 05</a:t>
                      </a:r>
                      <a:endParaRPr lang="en-US" sz="1100"/>
                    </a:p>
                  </a:txBody>
                  <a:tcPr marL="190500" marR="190500" marT="190500" marB="190500"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F4E3"/>
                    </a:solidFill>
                  </a:tcPr>
                </a:tc>
                <a:tc>
                  <a:txBody>
                    <a:bodyPr anchor="t" rtlCol="false"/>
                    <a:lstStyle/>
                    <a:p>
                      <a:pPr algn="ctr">
                        <a:lnSpc>
                          <a:spcPts val="2223"/>
                        </a:lnSpc>
                        <a:defRPr/>
                      </a:pPr>
                      <a:r>
                        <a:rPr lang="en-US" sz="1588">
                          <a:solidFill>
                            <a:srgbClr val="000000"/>
                          </a:solidFill>
                          <a:latin typeface="Glacial Indifference"/>
                        </a:rPr>
                        <a:t>SHASHANK, PRATHAM, VIDYA</a:t>
                      </a:r>
                      <a:endParaRPr lang="en-US" sz="1100"/>
                    </a:p>
                  </a:txBody>
                  <a:tcPr marL="190500" marR="190500" marT="190500" marB="190500"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F4E3"/>
                    </a:solidFill>
                  </a:tcPr>
                </a:tc>
                <a:tc>
                  <a:txBody>
                    <a:bodyPr anchor="t" rtlCol="false"/>
                    <a:lstStyle/>
                    <a:p>
                      <a:pPr algn="ctr">
                        <a:lnSpc>
                          <a:spcPts val="2223"/>
                        </a:lnSpc>
                        <a:defRPr/>
                      </a:pPr>
                      <a:r>
                        <a:rPr lang="en-US" sz="1588">
                          <a:solidFill>
                            <a:srgbClr val="000000"/>
                          </a:solidFill>
                          <a:latin typeface="Glacial Indifference"/>
                        </a:rPr>
                        <a:t>6000 USD</a:t>
                      </a:r>
                      <a:endParaRPr lang="en-US" sz="1100"/>
                    </a:p>
                  </a:txBody>
                  <a:tcPr marL="190500" marR="190500" marT="190500" marB="190500"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F4E3"/>
                    </a:solidFill>
                  </a:tcPr>
                </a:tc>
              </a:tr>
              <a:tr h="885402">
                <a:tc>
                  <a:txBody>
                    <a:bodyPr anchor="t" rtlCol="false"/>
                    <a:lstStyle/>
                    <a:p>
                      <a:pPr algn="ctr">
                        <a:lnSpc>
                          <a:spcPts val="2643"/>
                        </a:lnSpc>
                        <a:defRPr/>
                      </a:pPr>
                      <a:r>
                        <a:rPr lang="en-US" sz="1888">
                          <a:solidFill>
                            <a:srgbClr val="000000"/>
                          </a:solidFill>
                          <a:latin typeface="Glacial Indifference"/>
                        </a:rPr>
                        <a:t>IMPACT GRANT </a:t>
                      </a:r>
                      <a:endParaRPr lang="en-US" sz="1100"/>
                    </a:p>
                  </a:txBody>
                  <a:tcPr marL="190500" marR="190500" marT="190500" marB="190500"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EBCD"/>
                    </a:solidFill>
                  </a:tcPr>
                </a:tc>
                <a:tc>
                  <a:txBody>
                    <a:bodyPr anchor="t" rtlCol="false"/>
                    <a:lstStyle/>
                    <a:p>
                      <a:pPr algn="ctr">
                        <a:lnSpc>
                          <a:spcPts val="2223"/>
                        </a:lnSpc>
                        <a:defRPr/>
                      </a:pPr>
                      <a:r>
                        <a:rPr lang="en-US" sz="1588">
                          <a:solidFill>
                            <a:srgbClr val="000000"/>
                          </a:solidFill>
                          <a:latin typeface="Glacial Indifference"/>
                        </a:rPr>
                        <a:t>MAY-JUNE</a:t>
                      </a:r>
                      <a:endParaRPr lang="en-US" sz="1100"/>
                    </a:p>
                  </a:txBody>
                  <a:tcPr marL="190500" marR="190500" marT="190500" marB="190500"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F4E3"/>
                    </a:solidFill>
                  </a:tcPr>
                </a:tc>
                <a:tc>
                  <a:txBody>
                    <a:bodyPr anchor="t" rtlCol="false"/>
                    <a:lstStyle/>
                    <a:p>
                      <a:pPr algn="ctr">
                        <a:lnSpc>
                          <a:spcPts val="2223"/>
                        </a:lnSpc>
                        <a:defRPr/>
                      </a:pPr>
                      <a:r>
                        <a:rPr lang="en-US" sz="1588">
                          <a:solidFill>
                            <a:srgbClr val="000000"/>
                          </a:solidFill>
                          <a:latin typeface="Glacial Indifference"/>
                        </a:rPr>
                        <a:t>SHASHANK, VIDYA</a:t>
                      </a:r>
                      <a:endParaRPr lang="en-US" sz="1100"/>
                    </a:p>
                  </a:txBody>
                  <a:tcPr marL="190500" marR="190500" marT="190500" marB="190500"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F4E3"/>
                    </a:solidFill>
                  </a:tcPr>
                </a:tc>
                <a:tc>
                  <a:txBody>
                    <a:bodyPr anchor="t" rtlCol="false"/>
                    <a:lstStyle/>
                    <a:p>
                      <a:pPr algn="ctr">
                        <a:lnSpc>
                          <a:spcPts val="2223"/>
                        </a:lnSpc>
                        <a:defRPr/>
                      </a:pPr>
                      <a:r>
                        <a:rPr lang="en-US" sz="1588">
                          <a:solidFill>
                            <a:srgbClr val="000000"/>
                          </a:solidFill>
                          <a:latin typeface="Glacial Indifference"/>
                        </a:rPr>
                        <a:t>-</a:t>
                      </a:r>
                      <a:endParaRPr lang="en-US" sz="1100"/>
                    </a:p>
                  </a:txBody>
                  <a:tcPr marL="190500" marR="190500" marT="190500" marB="190500"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F4E3"/>
                    </a:solidFill>
                  </a:tcPr>
                </a:tc>
              </a:tr>
              <a:tr h="1131337">
                <a:tc>
                  <a:txBody>
                    <a:bodyPr anchor="t" rtlCol="false"/>
                    <a:lstStyle/>
                    <a:p>
                      <a:pPr algn="ctr">
                        <a:lnSpc>
                          <a:spcPts val="2223"/>
                        </a:lnSpc>
                        <a:defRPr/>
                      </a:pPr>
                      <a:r>
                        <a:rPr lang="en-US" sz="1588">
                          <a:solidFill>
                            <a:srgbClr val="000000"/>
                          </a:solidFill>
                          <a:latin typeface="Glacial Indifference"/>
                        </a:rPr>
                        <a:t>JAMBOREE REGISTRATION</a:t>
                      </a:r>
                      <a:endParaRPr lang="en-US" sz="1100"/>
                    </a:p>
                  </a:txBody>
                  <a:tcPr marL="190500" marR="190500" marT="190500" marB="190500"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EBCD"/>
                    </a:solidFill>
                  </a:tcPr>
                </a:tc>
                <a:tc>
                  <a:txBody>
                    <a:bodyPr anchor="t" rtlCol="false"/>
                    <a:lstStyle/>
                    <a:p>
                      <a:pPr algn="ctr">
                        <a:lnSpc>
                          <a:spcPts val="2223"/>
                        </a:lnSpc>
                        <a:defRPr/>
                      </a:pPr>
                      <a:r>
                        <a:rPr lang="en-US" sz="1588">
                          <a:solidFill>
                            <a:srgbClr val="000000"/>
                          </a:solidFill>
                          <a:latin typeface="Glacial Indifference"/>
                        </a:rPr>
                        <a:t>JULY-AUGUST END</a:t>
                      </a:r>
                      <a:endParaRPr lang="en-US" sz="1100"/>
                    </a:p>
                  </a:txBody>
                  <a:tcPr marL="190500" marR="190500" marT="190500" marB="190500"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F4E3"/>
                    </a:solidFill>
                  </a:tcPr>
                </a:tc>
                <a:tc>
                  <a:txBody>
                    <a:bodyPr anchor="t" rtlCol="false"/>
                    <a:lstStyle/>
                    <a:p>
                      <a:pPr algn="ctr">
                        <a:lnSpc>
                          <a:spcPts val="2223"/>
                        </a:lnSpc>
                        <a:defRPr/>
                      </a:pPr>
                      <a:r>
                        <a:rPr lang="en-US" sz="1588">
                          <a:solidFill>
                            <a:srgbClr val="000000"/>
                          </a:solidFill>
                          <a:latin typeface="Glacial Indifference"/>
                        </a:rPr>
                        <a:t>SHASHANK, PRATHAM</a:t>
                      </a:r>
                      <a:endParaRPr lang="en-US" sz="1100"/>
                    </a:p>
                  </a:txBody>
                  <a:tcPr marL="190500" marR="190500" marT="190500" marB="190500"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F4E3"/>
                    </a:solidFill>
                  </a:tcPr>
                </a:tc>
                <a:tc>
                  <a:txBody>
                    <a:bodyPr anchor="t" rtlCol="false"/>
                    <a:lstStyle/>
                    <a:p>
                      <a:pPr algn="ctr">
                        <a:lnSpc>
                          <a:spcPts val="2223"/>
                        </a:lnSpc>
                        <a:defRPr/>
                      </a:pPr>
                      <a:r>
                        <a:rPr lang="en-US" sz="1588">
                          <a:solidFill>
                            <a:srgbClr val="000000"/>
                          </a:solidFill>
                          <a:latin typeface="Glacial Indifference"/>
                        </a:rPr>
                        <a:t>3000 USD</a:t>
                      </a:r>
                      <a:endParaRPr lang="en-US" sz="1100"/>
                    </a:p>
                  </a:txBody>
                  <a:tcPr marL="190500" marR="190500" marT="190500" marB="190500"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F4E3"/>
                    </a:solidFill>
                  </a:tcPr>
                </a:tc>
              </a:tr>
              <a:tr h="1131337">
                <a:tc>
                  <a:txBody>
                    <a:bodyPr anchor="t" rtlCol="false"/>
                    <a:lstStyle/>
                    <a:p>
                      <a:pPr algn="ctr">
                        <a:lnSpc>
                          <a:spcPts val="2643"/>
                        </a:lnSpc>
                        <a:defRPr/>
                      </a:pPr>
                      <a:r>
                        <a:rPr lang="en-US" sz="1888">
                          <a:solidFill>
                            <a:srgbClr val="000000"/>
                          </a:solidFill>
                          <a:latin typeface="Glacial Indifference"/>
                        </a:rPr>
                        <a:t>SAFETY FORM</a:t>
                      </a:r>
                      <a:endParaRPr lang="en-US" sz="1100"/>
                    </a:p>
                  </a:txBody>
                  <a:tcPr marL="190500" marR="190500" marT="190500" marB="190500"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EBCD"/>
                    </a:solidFill>
                  </a:tcPr>
                </a:tc>
                <a:tc>
                  <a:txBody>
                    <a:bodyPr anchor="t" rtlCol="false"/>
                    <a:lstStyle/>
                    <a:p>
                      <a:pPr algn="ctr">
                        <a:lnSpc>
                          <a:spcPts val="2223"/>
                        </a:lnSpc>
                        <a:defRPr/>
                      </a:pPr>
                      <a:r>
                        <a:rPr lang="en-US" sz="1588">
                          <a:solidFill>
                            <a:srgbClr val="000000"/>
                          </a:solidFill>
                          <a:latin typeface="Glacial Indifference"/>
                        </a:rPr>
                        <a:t>PRELIMS-5 JUNE</a:t>
                      </a:r>
                      <a:endParaRPr lang="en-US" sz="1100"/>
                    </a:p>
                    <a:p>
                      <a:pPr algn="ctr">
                        <a:lnSpc>
                          <a:spcPts val="2223"/>
                        </a:lnSpc>
                      </a:pPr>
                      <a:r>
                        <a:rPr lang="en-US" sz="1588">
                          <a:solidFill>
                            <a:srgbClr val="000000"/>
                          </a:solidFill>
                          <a:latin typeface="Glacial Indifference"/>
                        </a:rPr>
                        <a:t>FINAL-4 SEP</a:t>
                      </a:r>
                    </a:p>
                  </a:txBody>
                  <a:tcPr marL="190500" marR="190500" marT="190500" marB="190500"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F4E3"/>
                    </a:solidFill>
                  </a:tcPr>
                </a:tc>
                <a:tc>
                  <a:txBody>
                    <a:bodyPr anchor="t" rtlCol="false"/>
                    <a:lstStyle/>
                    <a:p>
                      <a:pPr algn="ctr">
                        <a:lnSpc>
                          <a:spcPts val="2223"/>
                        </a:lnSpc>
                        <a:defRPr/>
                      </a:pPr>
                      <a:r>
                        <a:rPr lang="en-US" sz="1588">
                          <a:solidFill>
                            <a:srgbClr val="000000"/>
                          </a:solidFill>
                          <a:latin typeface="Glacial Indifference"/>
                        </a:rPr>
                        <a:t>KUSHAGRA</a:t>
                      </a:r>
                      <a:endParaRPr lang="en-US" sz="1100"/>
                    </a:p>
                  </a:txBody>
                  <a:tcPr marL="190500" marR="190500" marT="190500" marB="190500"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F4E3"/>
                    </a:solidFill>
                  </a:tcPr>
                </a:tc>
                <a:tc>
                  <a:txBody>
                    <a:bodyPr anchor="t" rtlCol="false"/>
                    <a:lstStyle/>
                    <a:p>
                      <a:pPr algn="ctr">
                        <a:lnSpc>
                          <a:spcPts val="2223"/>
                        </a:lnSpc>
                        <a:defRPr/>
                      </a:pPr>
                      <a:r>
                        <a:rPr lang="en-US" sz="1588">
                          <a:solidFill>
                            <a:srgbClr val="000000"/>
                          </a:solidFill>
                          <a:latin typeface="Glacial Indifference"/>
                        </a:rPr>
                        <a:t>-</a:t>
                      </a:r>
                      <a:endParaRPr lang="en-US" sz="1100"/>
                    </a:p>
                  </a:txBody>
                  <a:tcPr marL="190500" marR="190500" marT="190500" marB="190500"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F4E3"/>
                    </a:solidFill>
                  </a:tcPr>
                </a:tc>
              </a:tr>
              <a:tr h="805751">
                <a:tc>
                  <a:txBody>
                    <a:bodyPr anchor="t" rtlCol="false"/>
                    <a:lstStyle/>
                    <a:p>
                      <a:pPr algn="ctr">
                        <a:lnSpc>
                          <a:spcPts val="2223"/>
                        </a:lnSpc>
                        <a:defRPr/>
                      </a:pPr>
                      <a:r>
                        <a:rPr lang="en-US" sz="1588">
                          <a:solidFill>
                            <a:srgbClr val="000000"/>
                          </a:solidFill>
                          <a:latin typeface="Glacial Indifference"/>
                        </a:rPr>
                        <a:t>PROMOTIONAL VIDEO</a:t>
                      </a:r>
                      <a:endParaRPr lang="en-US" sz="1100"/>
                    </a:p>
                  </a:txBody>
                  <a:tcPr marL="190500" marR="190500" marT="190500" marB="190500"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EBCD"/>
                    </a:solidFill>
                  </a:tcPr>
                </a:tc>
                <a:tc>
                  <a:txBody>
                    <a:bodyPr anchor="t" rtlCol="false"/>
                    <a:lstStyle/>
                    <a:p>
                      <a:pPr algn="ctr">
                        <a:lnSpc>
                          <a:spcPts val="2223"/>
                        </a:lnSpc>
                        <a:defRPr/>
                      </a:pPr>
                      <a:r>
                        <a:rPr lang="en-US" sz="1588">
                          <a:solidFill>
                            <a:srgbClr val="000000"/>
                          </a:solidFill>
                          <a:latin typeface="Glacial Indifference"/>
                        </a:rPr>
                        <a:t>4 SEP</a:t>
                      </a:r>
                      <a:endParaRPr lang="en-US" sz="1100"/>
                    </a:p>
                  </a:txBody>
                  <a:tcPr marL="190500" marR="190500" marT="190500" marB="190500"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F4E3"/>
                    </a:solidFill>
                  </a:tcPr>
                </a:tc>
                <a:tc>
                  <a:txBody>
                    <a:bodyPr anchor="t" rtlCol="false"/>
                    <a:lstStyle/>
                    <a:p>
                      <a:pPr algn="ctr">
                        <a:lnSpc>
                          <a:spcPts val="2223"/>
                        </a:lnSpc>
                        <a:defRPr/>
                      </a:pPr>
                      <a:r>
                        <a:rPr lang="en-US" sz="1588">
                          <a:solidFill>
                            <a:srgbClr val="000000"/>
                          </a:solidFill>
                          <a:latin typeface="Glacial Indifference"/>
                        </a:rPr>
                        <a:t>PRATHAM</a:t>
                      </a:r>
                      <a:endParaRPr lang="en-US" sz="1100"/>
                    </a:p>
                  </a:txBody>
                  <a:tcPr marL="190500" marR="190500" marT="190500" marB="190500"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F4E3"/>
                    </a:solidFill>
                  </a:tcPr>
                </a:tc>
                <a:tc>
                  <a:txBody>
                    <a:bodyPr anchor="t" rtlCol="false"/>
                    <a:lstStyle/>
                    <a:p>
                      <a:pPr algn="ctr">
                        <a:lnSpc>
                          <a:spcPts val="2223"/>
                        </a:lnSpc>
                        <a:defRPr/>
                      </a:pPr>
                      <a:r>
                        <a:rPr lang="en-US" sz="1588">
                          <a:solidFill>
                            <a:srgbClr val="000000"/>
                          </a:solidFill>
                          <a:latin typeface="Glacial Indifference"/>
                        </a:rPr>
                        <a:t>-</a:t>
                      </a:r>
                      <a:endParaRPr lang="en-US" sz="1100"/>
                    </a:p>
                  </a:txBody>
                  <a:tcPr marL="190500" marR="190500" marT="190500" marB="190500"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F4E3"/>
                    </a:solidFill>
                  </a:tcPr>
                </a:tc>
              </a:tr>
              <a:tr h="799936">
                <a:tc>
                  <a:txBody>
                    <a:bodyPr anchor="t" rtlCol="false"/>
                    <a:lstStyle/>
                    <a:p>
                      <a:pPr algn="ctr">
                        <a:lnSpc>
                          <a:spcPts val="2223"/>
                        </a:lnSpc>
                        <a:defRPr/>
                      </a:pPr>
                      <a:r>
                        <a:rPr lang="en-US" sz="1588">
                          <a:solidFill>
                            <a:srgbClr val="000000"/>
                          </a:solidFill>
                          <a:latin typeface="Glacial Indifference"/>
                        </a:rPr>
                        <a:t>TEAM ROOSTER</a:t>
                      </a:r>
                      <a:endParaRPr lang="en-US" sz="1100"/>
                    </a:p>
                  </a:txBody>
                  <a:tcPr marL="190500" marR="190500" marT="190500" marB="190500"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EBCD"/>
                    </a:solidFill>
                  </a:tcPr>
                </a:tc>
                <a:tc>
                  <a:txBody>
                    <a:bodyPr anchor="t" rtlCol="false"/>
                    <a:lstStyle/>
                    <a:p>
                      <a:pPr algn="ctr">
                        <a:lnSpc>
                          <a:spcPts val="2223"/>
                        </a:lnSpc>
                        <a:defRPr/>
                      </a:pPr>
                      <a:r>
                        <a:rPr lang="en-US" sz="1588">
                          <a:solidFill>
                            <a:srgbClr val="000000"/>
                          </a:solidFill>
                          <a:latin typeface="Glacial Indifference"/>
                        </a:rPr>
                        <a:t>11 SEP</a:t>
                      </a:r>
                      <a:endParaRPr lang="en-US" sz="1100"/>
                    </a:p>
                  </a:txBody>
                  <a:tcPr marL="190500" marR="190500" marT="190500" marB="190500"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F4E3"/>
                    </a:solidFill>
                  </a:tcPr>
                </a:tc>
                <a:tc>
                  <a:txBody>
                    <a:bodyPr anchor="t" rtlCol="false"/>
                    <a:lstStyle/>
                    <a:p>
                      <a:pPr algn="ctr">
                        <a:lnSpc>
                          <a:spcPts val="2223"/>
                        </a:lnSpc>
                        <a:defRPr/>
                      </a:pPr>
                      <a:r>
                        <a:rPr lang="en-US" sz="1588">
                          <a:solidFill>
                            <a:srgbClr val="000000"/>
                          </a:solidFill>
                          <a:latin typeface="Glacial Indifference"/>
                        </a:rPr>
                        <a:t>TUHIN</a:t>
                      </a:r>
                      <a:endParaRPr lang="en-US" sz="1100"/>
                    </a:p>
                  </a:txBody>
                  <a:tcPr marL="190500" marR="190500" marT="190500" marB="190500"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F4E3"/>
                    </a:solidFill>
                  </a:tcPr>
                </a:tc>
                <a:tc>
                  <a:txBody>
                    <a:bodyPr anchor="t" rtlCol="false"/>
                    <a:lstStyle/>
                    <a:p>
                      <a:pPr algn="ctr">
                        <a:lnSpc>
                          <a:spcPts val="2223"/>
                        </a:lnSpc>
                        <a:defRPr/>
                      </a:pPr>
                      <a:r>
                        <a:rPr lang="en-US" sz="1588">
                          <a:solidFill>
                            <a:srgbClr val="000000"/>
                          </a:solidFill>
                          <a:latin typeface="Glacial Indifference"/>
                        </a:rPr>
                        <a:t>-</a:t>
                      </a:r>
                      <a:endParaRPr lang="en-US" sz="1100"/>
                    </a:p>
                  </a:txBody>
                  <a:tcPr marL="190500" marR="190500" marT="190500" marB="190500"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F4E3"/>
                    </a:solidFill>
                  </a:tcPr>
                </a:tc>
              </a:tr>
              <a:tr h="1131337">
                <a:tc>
                  <a:txBody>
                    <a:bodyPr anchor="t" rtlCol="false"/>
                    <a:lstStyle/>
                    <a:p>
                      <a:pPr algn="ctr">
                        <a:lnSpc>
                          <a:spcPts val="2223"/>
                        </a:lnSpc>
                        <a:defRPr/>
                      </a:pPr>
                      <a:r>
                        <a:rPr lang="en-US" sz="1588">
                          <a:solidFill>
                            <a:srgbClr val="000000"/>
                          </a:solidFill>
                          <a:latin typeface="Glacial Indifference"/>
                        </a:rPr>
                        <a:t>WIKI</a:t>
                      </a:r>
                      <a:endParaRPr lang="en-US" sz="1100"/>
                    </a:p>
                  </a:txBody>
                  <a:tcPr marL="190500" marR="190500" marT="190500" marB="190500"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EBCD"/>
                    </a:solidFill>
                  </a:tcPr>
                </a:tc>
                <a:tc>
                  <a:txBody>
                    <a:bodyPr anchor="t" rtlCol="false"/>
                    <a:lstStyle/>
                    <a:p>
                      <a:pPr algn="ctr">
                        <a:lnSpc>
                          <a:spcPts val="2223"/>
                        </a:lnSpc>
                        <a:defRPr/>
                      </a:pPr>
                      <a:r>
                        <a:rPr lang="en-US" sz="1588">
                          <a:solidFill>
                            <a:srgbClr val="000000"/>
                          </a:solidFill>
                          <a:latin typeface="Glacial Indifference"/>
                        </a:rPr>
                        <a:t>2 OCT</a:t>
                      </a:r>
                      <a:endParaRPr lang="en-US" sz="1100"/>
                    </a:p>
                  </a:txBody>
                  <a:tcPr marL="190500" marR="190500" marT="190500" marB="190500"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F4E3"/>
                    </a:solidFill>
                  </a:tcPr>
                </a:tc>
                <a:tc>
                  <a:txBody>
                    <a:bodyPr anchor="t" rtlCol="false"/>
                    <a:lstStyle/>
                    <a:p>
                      <a:pPr algn="ctr">
                        <a:lnSpc>
                          <a:spcPts val="2223"/>
                        </a:lnSpc>
                        <a:defRPr/>
                      </a:pPr>
                      <a:r>
                        <a:rPr lang="en-US" sz="1588">
                          <a:solidFill>
                            <a:srgbClr val="000000"/>
                          </a:solidFill>
                          <a:latin typeface="Glacial Indifference"/>
                        </a:rPr>
                        <a:t>PARTH, KUSHAGRA, RAVINDER</a:t>
                      </a:r>
                      <a:endParaRPr lang="en-US" sz="1100"/>
                    </a:p>
                  </a:txBody>
                  <a:tcPr marL="190500" marR="190500" marT="190500" marB="190500"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F4E3"/>
                    </a:solidFill>
                  </a:tcPr>
                </a:tc>
                <a:tc>
                  <a:txBody>
                    <a:bodyPr anchor="t" rtlCol="false"/>
                    <a:lstStyle/>
                    <a:p>
                      <a:pPr algn="ctr">
                        <a:lnSpc>
                          <a:spcPts val="2223"/>
                        </a:lnSpc>
                        <a:defRPr/>
                      </a:pPr>
                      <a:r>
                        <a:rPr lang="en-US" sz="1588">
                          <a:solidFill>
                            <a:srgbClr val="000000"/>
                          </a:solidFill>
                          <a:latin typeface="Glacial Indifference"/>
                        </a:rPr>
                        <a:t>-</a:t>
                      </a:r>
                      <a:endParaRPr lang="en-US" sz="1100"/>
                    </a:p>
                  </a:txBody>
                  <a:tcPr marL="190500" marR="190500" marT="190500" marB="190500"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F4E3"/>
                    </a:solidFill>
                  </a:tcPr>
                </a:tc>
              </a:tr>
            </a:tbl>
          </a:graphicData>
        </a:graphic>
      </p:graphicFrame>
      <p:sp>
        <p:nvSpPr>
          <p:cNvPr name="TextBox 7" id="7"/>
          <p:cNvSpPr txBox="true"/>
          <p:nvPr/>
        </p:nvSpPr>
        <p:spPr>
          <a:xfrm rot="0">
            <a:off x="6641646" y="47625"/>
            <a:ext cx="9811466" cy="1115626"/>
          </a:xfrm>
          <a:prstGeom prst="rect">
            <a:avLst/>
          </a:prstGeom>
        </p:spPr>
        <p:txBody>
          <a:bodyPr anchor="t" rtlCol="false" tIns="0" lIns="0" bIns="0" rIns="0">
            <a:spAutoFit/>
          </a:bodyPr>
          <a:lstStyle/>
          <a:p>
            <a:pPr algn="ctr">
              <a:lnSpc>
                <a:spcPts val="7744"/>
              </a:lnSpc>
            </a:pPr>
            <a:r>
              <a:rPr lang="en-US" sz="7744" spc="-387">
                <a:solidFill>
                  <a:srgbClr val="FAF9F4"/>
                </a:solidFill>
                <a:latin typeface="Telegraf"/>
              </a:rPr>
              <a:t>iGEM TIMELINE </a:t>
            </a:r>
          </a:p>
        </p:txBody>
      </p:sp>
      <p:sp>
        <p:nvSpPr>
          <p:cNvPr name="TextBox 8" id="8"/>
          <p:cNvSpPr txBox="true"/>
          <p:nvPr/>
        </p:nvSpPr>
        <p:spPr>
          <a:xfrm rot="0">
            <a:off x="178009" y="9684241"/>
            <a:ext cx="341409" cy="449364"/>
          </a:xfrm>
          <a:prstGeom prst="rect">
            <a:avLst/>
          </a:prstGeom>
        </p:spPr>
        <p:txBody>
          <a:bodyPr anchor="t" rtlCol="false" tIns="0" lIns="0" bIns="0" rIns="0">
            <a:spAutoFit/>
          </a:bodyPr>
          <a:lstStyle/>
          <a:p>
            <a:pPr algn="ctr">
              <a:lnSpc>
                <a:spcPts val="3706"/>
              </a:lnSpc>
              <a:spcBef>
                <a:spcPct val="0"/>
              </a:spcBef>
            </a:pPr>
            <a:r>
              <a:rPr lang="en-US" sz="2288">
                <a:solidFill>
                  <a:srgbClr val="FFFFFF"/>
                </a:solidFill>
                <a:latin typeface="Glacial Indifference"/>
              </a:rPr>
              <a:t>20</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242526"/>
        </a:solidFill>
      </p:bgPr>
    </p:bg>
    <p:spTree>
      <p:nvGrpSpPr>
        <p:cNvPr id="1" name=""/>
        <p:cNvGrpSpPr/>
        <p:nvPr/>
      </p:nvGrpSpPr>
      <p:grpSpPr>
        <a:xfrm>
          <a:off x="0" y="0"/>
          <a:ext cx="0" cy="0"/>
          <a:chOff x="0" y="0"/>
          <a:chExt cx="0" cy="0"/>
        </a:xfrm>
      </p:grpSpPr>
      <p:grpSp>
        <p:nvGrpSpPr>
          <p:cNvPr name="Group 2" id="2"/>
          <p:cNvGrpSpPr/>
          <p:nvPr/>
        </p:nvGrpSpPr>
        <p:grpSpPr>
          <a:xfrm rot="0">
            <a:off x="0" y="137148"/>
            <a:ext cx="5212568" cy="5246370"/>
            <a:chOff x="0" y="0"/>
            <a:chExt cx="4700270" cy="4730750"/>
          </a:xfrm>
        </p:grpSpPr>
        <p:sp>
          <p:nvSpPr>
            <p:cNvPr name="Freeform 3" id="3"/>
            <p:cNvSpPr/>
            <p:nvPr/>
          </p:nvSpPr>
          <p:spPr>
            <a:xfrm flipH="false" flipV="false" rot="0">
              <a:off x="-93980" y="0"/>
              <a:ext cx="4886960" cy="4751070"/>
            </a:xfrm>
            <a:custGeom>
              <a:avLst/>
              <a:gdLst/>
              <a:ahLst/>
              <a:cxnLst/>
              <a:rect r="r" b="b" t="t" l="l"/>
              <a:pathLst>
                <a:path h="4751070" w="4886960">
                  <a:moveTo>
                    <a:pt x="1590040" y="2805430"/>
                  </a:moveTo>
                  <a:lnTo>
                    <a:pt x="168910" y="4231640"/>
                  </a:lnTo>
                  <a:cubicBezTo>
                    <a:pt x="0" y="4411980"/>
                    <a:pt x="133350" y="4700270"/>
                    <a:pt x="387350" y="4700270"/>
                  </a:cubicBezTo>
                  <a:lnTo>
                    <a:pt x="2180590" y="4730750"/>
                  </a:lnTo>
                  <a:cubicBezTo>
                    <a:pt x="2376170" y="4730750"/>
                    <a:pt x="2517140" y="4551680"/>
                    <a:pt x="2462530" y="4372610"/>
                  </a:cubicBezTo>
                  <a:lnTo>
                    <a:pt x="2090420" y="2914650"/>
                  </a:lnTo>
                  <a:cubicBezTo>
                    <a:pt x="2025650" y="2703830"/>
                    <a:pt x="1743710" y="2641600"/>
                    <a:pt x="1590040" y="2805430"/>
                  </a:cubicBezTo>
                  <a:close/>
                  <a:moveTo>
                    <a:pt x="4442460" y="2528570"/>
                  </a:moveTo>
                  <a:cubicBezTo>
                    <a:pt x="4141470" y="2451100"/>
                    <a:pt x="3835400" y="2387600"/>
                    <a:pt x="3531870" y="2317750"/>
                  </a:cubicBezTo>
                  <a:cubicBezTo>
                    <a:pt x="3328670" y="2269490"/>
                    <a:pt x="3122930" y="2230120"/>
                    <a:pt x="2923540" y="2170430"/>
                  </a:cubicBezTo>
                  <a:cubicBezTo>
                    <a:pt x="2724150" y="2110740"/>
                    <a:pt x="2588260" y="1915160"/>
                    <a:pt x="2597150" y="1697990"/>
                  </a:cubicBezTo>
                  <a:cubicBezTo>
                    <a:pt x="2606040" y="1480820"/>
                    <a:pt x="2754630" y="1313180"/>
                    <a:pt x="2960370" y="1261110"/>
                  </a:cubicBezTo>
                  <a:cubicBezTo>
                    <a:pt x="3026410" y="1243330"/>
                    <a:pt x="3093720" y="1229360"/>
                    <a:pt x="3161030" y="1214120"/>
                  </a:cubicBezTo>
                  <a:cubicBezTo>
                    <a:pt x="3577590" y="1118870"/>
                    <a:pt x="3994150" y="1018540"/>
                    <a:pt x="4411980" y="927100"/>
                  </a:cubicBezTo>
                  <a:cubicBezTo>
                    <a:pt x="4676140" y="869950"/>
                    <a:pt x="4847590" y="604520"/>
                    <a:pt x="4775200" y="345440"/>
                  </a:cubicBezTo>
                  <a:cubicBezTo>
                    <a:pt x="4715510" y="130810"/>
                    <a:pt x="4542790" y="1270"/>
                    <a:pt x="4311650" y="1270"/>
                  </a:cubicBezTo>
                  <a:lnTo>
                    <a:pt x="1817370" y="1270"/>
                  </a:lnTo>
                  <a:cubicBezTo>
                    <a:pt x="1690370" y="0"/>
                    <a:pt x="1568450" y="52070"/>
                    <a:pt x="1480820" y="144780"/>
                  </a:cubicBezTo>
                  <a:lnTo>
                    <a:pt x="1468120" y="158750"/>
                  </a:lnTo>
                  <a:cubicBezTo>
                    <a:pt x="1438910" y="193040"/>
                    <a:pt x="1416050" y="233680"/>
                    <a:pt x="1403350" y="276860"/>
                  </a:cubicBezTo>
                  <a:cubicBezTo>
                    <a:pt x="1388110" y="335280"/>
                    <a:pt x="1422400" y="396240"/>
                    <a:pt x="1482090" y="411480"/>
                  </a:cubicBezTo>
                  <a:cubicBezTo>
                    <a:pt x="1484630" y="412750"/>
                    <a:pt x="1488440" y="412750"/>
                    <a:pt x="1490980" y="414020"/>
                  </a:cubicBezTo>
                  <a:cubicBezTo>
                    <a:pt x="1927860" y="499110"/>
                    <a:pt x="2213610" y="922020"/>
                    <a:pt x="2129790" y="1358900"/>
                  </a:cubicBezTo>
                  <a:cubicBezTo>
                    <a:pt x="2044700" y="1795780"/>
                    <a:pt x="1621790" y="2081530"/>
                    <a:pt x="1184910" y="1997710"/>
                  </a:cubicBezTo>
                  <a:cubicBezTo>
                    <a:pt x="852170" y="1932940"/>
                    <a:pt x="595630" y="1667510"/>
                    <a:pt x="542290" y="1332230"/>
                  </a:cubicBezTo>
                  <a:cubicBezTo>
                    <a:pt x="537210" y="1292860"/>
                    <a:pt x="500380" y="1264920"/>
                    <a:pt x="461010" y="1271270"/>
                  </a:cubicBezTo>
                  <a:cubicBezTo>
                    <a:pt x="459740" y="1271270"/>
                    <a:pt x="458470" y="1271270"/>
                    <a:pt x="457200" y="1271270"/>
                  </a:cubicBezTo>
                  <a:cubicBezTo>
                    <a:pt x="248920" y="1315720"/>
                    <a:pt x="100330" y="1490980"/>
                    <a:pt x="97790" y="1731010"/>
                  </a:cubicBezTo>
                  <a:cubicBezTo>
                    <a:pt x="92710" y="2145030"/>
                    <a:pt x="95250" y="2560320"/>
                    <a:pt x="96520" y="2975610"/>
                  </a:cubicBezTo>
                  <a:cubicBezTo>
                    <a:pt x="96520" y="3022600"/>
                    <a:pt x="102870" y="3070860"/>
                    <a:pt x="118110" y="3115310"/>
                  </a:cubicBezTo>
                  <a:cubicBezTo>
                    <a:pt x="240030" y="3475990"/>
                    <a:pt x="675640" y="3554730"/>
                    <a:pt x="932180" y="3262630"/>
                  </a:cubicBezTo>
                  <a:lnTo>
                    <a:pt x="1455420" y="2668270"/>
                  </a:lnTo>
                  <a:cubicBezTo>
                    <a:pt x="1540510" y="2567940"/>
                    <a:pt x="1663700" y="2508250"/>
                    <a:pt x="1795780" y="2503170"/>
                  </a:cubicBezTo>
                  <a:cubicBezTo>
                    <a:pt x="2047240" y="2490470"/>
                    <a:pt x="2236470" y="2658110"/>
                    <a:pt x="2298700" y="2936240"/>
                  </a:cubicBezTo>
                  <a:cubicBezTo>
                    <a:pt x="2400300" y="3392170"/>
                    <a:pt x="2505710" y="3848100"/>
                    <a:pt x="2609850" y="4304030"/>
                  </a:cubicBezTo>
                  <a:cubicBezTo>
                    <a:pt x="2641600" y="4439920"/>
                    <a:pt x="2705100" y="4555490"/>
                    <a:pt x="2829560" y="4629150"/>
                  </a:cubicBezTo>
                  <a:cubicBezTo>
                    <a:pt x="3035300" y="4751070"/>
                    <a:pt x="3251200" y="4714240"/>
                    <a:pt x="3434080" y="4532630"/>
                  </a:cubicBezTo>
                  <a:cubicBezTo>
                    <a:pt x="3811270" y="4154170"/>
                    <a:pt x="4189730" y="3778250"/>
                    <a:pt x="4566920" y="3399790"/>
                  </a:cubicBezTo>
                  <a:cubicBezTo>
                    <a:pt x="4624070" y="3341370"/>
                    <a:pt x="4686300" y="3284220"/>
                    <a:pt x="4726940" y="3215640"/>
                  </a:cubicBezTo>
                  <a:cubicBezTo>
                    <a:pt x="4886960" y="2942590"/>
                    <a:pt x="4751070" y="2608580"/>
                    <a:pt x="4442460" y="2528570"/>
                  </a:cubicBezTo>
                  <a:close/>
                  <a:moveTo>
                    <a:pt x="1468120" y="560070"/>
                  </a:moveTo>
                  <a:cubicBezTo>
                    <a:pt x="1441450" y="554990"/>
                    <a:pt x="1414780" y="552450"/>
                    <a:pt x="1388110" y="549910"/>
                  </a:cubicBezTo>
                  <a:lnTo>
                    <a:pt x="1343660" y="549910"/>
                  </a:lnTo>
                  <a:cubicBezTo>
                    <a:pt x="984250" y="549910"/>
                    <a:pt x="692150" y="842010"/>
                    <a:pt x="692150" y="1201420"/>
                  </a:cubicBezTo>
                  <a:cubicBezTo>
                    <a:pt x="692150" y="1215390"/>
                    <a:pt x="693420" y="1230630"/>
                    <a:pt x="694690" y="1244600"/>
                  </a:cubicBezTo>
                  <a:cubicBezTo>
                    <a:pt x="695960" y="1263650"/>
                    <a:pt x="697230" y="1283970"/>
                    <a:pt x="701040" y="1303020"/>
                  </a:cubicBezTo>
                  <a:cubicBezTo>
                    <a:pt x="758190" y="1657350"/>
                    <a:pt x="1092200" y="1898650"/>
                    <a:pt x="1446530" y="1841500"/>
                  </a:cubicBezTo>
                  <a:cubicBezTo>
                    <a:pt x="1800860" y="1784350"/>
                    <a:pt x="2042160" y="1450340"/>
                    <a:pt x="1985010" y="1096010"/>
                  </a:cubicBezTo>
                  <a:cubicBezTo>
                    <a:pt x="1941830" y="826770"/>
                    <a:pt x="1734820" y="613410"/>
                    <a:pt x="1468120" y="560070"/>
                  </a:cubicBezTo>
                  <a:close/>
                  <a:moveTo>
                    <a:pt x="4513580" y="1073150"/>
                  </a:moveTo>
                  <a:lnTo>
                    <a:pt x="4110990" y="1169670"/>
                  </a:lnTo>
                  <a:lnTo>
                    <a:pt x="2948940" y="1447800"/>
                  </a:lnTo>
                  <a:cubicBezTo>
                    <a:pt x="2702560" y="1550670"/>
                    <a:pt x="2717800" y="1905000"/>
                    <a:pt x="2971800" y="1986280"/>
                  </a:cubicBezTo>
                  <a:lnTo>
                    <a:pt x="4480560" y="2332990"/>
                  </a:lnTo>
                  <a:cubicBezTo>
                    <a:pt x="4622800" y="2360930"/>
                    <a:pt x="4761230" y="2268220"/>
                    <a:pt x="4789170" y="2125980"/>
                  </a:cubicBezTo>
                  <a:cubicBezTo>
                    <a:pt x="4792980" y="2109470"/>
                    <a:pt x="4794250" y="2091690"/>
                    <a:pt x="4794250" y="2075180"/>
                  </a:cubicBezTo>
                  <a:lnTo>
                    <a:pt x="4794250" y="1343660"/>
                  </a:lnTo>
                  <a:cubicBezTo>
                    <a:pt x="4794250" y="1193800"/>
                    <a:pt x="4673600" y="1073150"/>
                    <a:pt x="4523740" y="1073150"/>
                  </a:cubicBezTo>
                  <a:cubicBezTo>
                    <a:pt x="4519930" y="1073150"/>
                    <a:pt x="4517390" y="1073150"/>
                    <a:pt x="4513580" y="1073150"/>
                  </a:cubicBezTo>
                  <a:close/>
                </a:path>
              </a:pathLst>
            </a:custGeom>
            <a:blipFill>
              <a:blip r:embed="rId2"/>
              <a:stretch>
                <a:fillRect l="0" t="-16264" r="0" b="-16264"/>
              </a:stretch>
            </a:blipFill>
          </p:spPr>
        </p:sp>
      </p:grpSp>
      <p:sp>
        <p:nvSpPr>
          <p:cNvPr name="Freeform 4" id="4"/>
          <p:cNvSpPr/>
          <p:nvPr/>
        </p:nvSpPr>
        <p:spPr>
          <a:xfrm flipH="false" flipV="false" rot="-5400000">
            <a:off x="1458525" y="7718093"/>
            <a:ext cx="1110382" cy="1970033"/>
          </a:xfrm>
          <a:custGeom>
            <a:avLst/>
            <a:gdLst/>
            <a:ahLst/>
            <a:cxnLst/>
            <a:rect r="r" b="b" t="t" l="l"/>
            <a:pathLst>
              <a:path h="1970033" w="1110382">
                <a:moveTo>
                  <a:pt x="0" y="0"/>
                </a:moveTo>
                <a:lnTo>
                  <a:pt x="1110382" y="0"/>
                </a:lnTo>
                <a:lnTo>
                  <a:pt x="1110382" y="1970032"/>
                </a:lnTo>
                <a:lnTo>
                  <a:pt x="0" y="197003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5" id="5"/>
          <p:cNvSpPr/>
          <p:nvPr/>
        </p:nvSpPr>
        <p:spPr>
          <a:xfrm flipH="false" flipV="false" rot="5400000">
            <a:off x="10010973" y="1895673"/>
            <a:ext cx="10172700" cy="6381355"/>
          </a:xfrm>
          <a:custGeom>
            <a:avLst/>
            <a:gdLst/>
            <a:ahLst/>
            <a:cxnLst/>
            <a:rect r="r" b="b" t="t" l="l"/>
            <a:pathLst>
              <a:path h="6381355" w="10172700">
                <a:moveTo>
                  <a:pt x="0" y="0"/>
                </a:moveTo>
                <a:lnTo>
                  <a:pt x="10172700" y="0"/>
                </a:lnTo>
                <a:lnTo>
                  <a:pt x="10172700" y="6381354"/>
                </a:lnTo>
                <a:lnTo>
                  <a:pt x="0" y="6381354"/>
                </a:lnTo>
                <a:lnTo>
                  <a:pt x="0" y="0"/>
                </a:lnTo>
                <a:close/>
              </a:path>
            </a:pathLst>
          </a:custGeom>
          <a:blipFill>
            <a:blip r:embed="rId5">
              <a:extLst>
                <a:ext uri="{96DAC541-7B7A-43D3-8B79-37D633B846F1}">
                  <asvg:svgBlip xmlns:asvg="http://schemas.microsoft.com/office/drawing/2016/SVG/main" r:embed="rId6"/>
                </a:ext>
              </a:extLst>
            </a:blip>
            <a:stretch>
              <a:fillRect l="0" t="-59412" r="0" b="0"/>
            </a:stretch>
          </a:blipFill>
        </p:spPr>
      </p:sp>
      <p:graphicFrame>
        <p:nvGraphicFramePr>
          <p:cNvPr name="Table 6" id="6"/>
          <p:cNvGraphicFramePr>
            <a:graphicFrameLocks noGrp="true"/>
          </p:cNvGraphicFramePr>
          <p:nvPr/>
        </p:nvGraphicFramePr>
        <p:xfrm>
          <a:off x="5959929" y="2425414"/>
          <a:ext cx="11453551" cy="6277695"/>
        </p:xfrm>
        <a:graphic>
          <a:graphicData uri="http://schemas.openxmlformats.org/drawingml/2006/table">
            <a:tbl>
              <a:tblPr/>
              <a:tblGrid>
                <a:gridCol w="5705075"/>
                <a:gridCol w="5748476"/>
              </a:tblGrid>
              <a:tr h="1104693">
                <a:tc>
                  <a:txBody>
                    <a:bodyPr anchor="t" rtlCol="false"/>
                    <a:lstStyle/>
                    <a:p>
                      <a:pPr algn="ctr">
                        <a:lnSpc>
                          <a:spcPts val="2223"/>
                        </a:lnSpc>
                        <a:defRPr/>
                      </a:pPr>
                      <a:r>
                        <a:rPr lang="en-US" sz="1588">
                          <a:solidFill>
                            <a:srgbClr val="000000"/>
                          </a:solidFill>
                          <a:latin typeface="Glacial Indifference Bold"/>
                        </a:rPr>
                        <a:t>VERTICAL</a:t>
                      </a:r>
                      <a:endParaRPr lang="en-US" sz="1100"/>
                    </a:p>
                  </a:txBody>
                  <a:tcPr marL="190500" marR="190500" marT="190500" marB="190500"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D699"/>
                    </a:solidFill>
                  </a:tcPr>
                </a:tc>
                <a:tc>
                  <a:txBody>
                    <a:bodyPr anchor="t" rtlCol="false"/>
                    <a:lstStyle/>
                    <a:p>
                      <a:pPr algn="ctr">
                        <a:lnSpc>
                          <a:spcPts val="2223"/>
                        </a:lnSpc>
                        <a:defRPr/>
                      </a:pPr>
                      <a:r>
                        <a:rPr lang="en-US" sz="1588">
                          <a:solidFill>
                            <a:srgbClr val="000000"/>
                          </a:solidFill>
                          <a:latin typeface="Glacial Indifference Bold"/>
                        </a:rPr>
                        <a:t>STUDENTS RESPONSIBLE</a:t>
                      </a:r>
                      <a:endParaRPr lang="en-US" sz="1100"/>
                    </a:p>
                  </a:txBody>
                  <a:tcPr marL="190500" marR="190500" marT="190500" marB="190500"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D699"/>
                    </a:solidFill>
                  </a:tcPr>
                </a:tc>
              </a:tr>
              <a:tr h="853382">
                <a:tc>
                  <a:txBody>
                    <a:bodyPr anchor="t" rtlCol="false"/>
                    <a:lstStyle/>
                    <a:p>
                      <a:pPr algn="ctr">
                        <a:lnSpc>
                          <a:spcPts val="2643"/>
                        </a:lnSpc>
                        <a:defRPr/>
                      </a:pPr>
                      <a:r>
                        <a:rPr lang="en-US" sz="1888">
                          <a:solidFill>
                            <a:srgbClr val="000000"/>
                          </a:solidFill>
                          <a:latin typeface="Glacial Indifference"/>
                        </a:rPr>
                        <a:t>WET LAB</a:t>
                      </a:r>
                      <a:endParaRPr lang="en-US" sz="1100"/>
                    </a:p>
                  </a:txBody>
                  <a:tcPr marL="190500" marR="190500" marT="190500" marB="190500"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EBCD"/>
                    </a:solidFill>
                  </a:tcPr>
                </a:tc>
                <a:tc>
                  <a:txBody>
                    <a:bodyPr anchor="t" rtlCol="false"/>
                    <a:lstStyle/>
                    <a:p>
                      <a:pPr algn="ctr">
                        <a:lnSpc>
                          <a:spcPts val="2223"/>
                        </a:lnSpc>
                        <a:defRPr/>
                      </a:pPr>
                      <a:r>
                        <a:rPr lang="en-US" sz="1588">
                          <a:solidFill>
                            <a:srgbClr val="000000"/>
                          </a:solidFill>
                          <a:latin typeface="Glacial Indifference"/>
                        </a:rPr>
                        <a:t>AMOGH, TUHIN, PRATHAM </a:t>
                      </a:r>
                      <a:endParaRPr lang="en-US" sz="1100"/>
                    </a:p>
                  </a:txBody>
                  <a:tcPr marL="190500" marR="190500" marT="190500" marB="190500"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F4E3"/>
                    </a:solidFill>
                  </a:tcPr>
                </a:tc>
              </a:tr>
              <a:tr h="1119939">
                <a:tc>
                  <a:txBody>
                    <a:bodyPr anchor="t" rtlCol="false"/>
                    <a:lstStyle/>
                    <a:p>
                      <a:pPr algn="ctr">
                        <a:lnSpc>
                          <a:spcPts val="2643"/>
                        </a:lnSpc>
                        <a:defRPr/>
                      </a:pPr>
                      <a:r>
                        <a:rPr lang="en-US" sz="1888">
                          <a:solidFill>
                            <a:srgbClr val="000000"/>
                          </a:solidFill>
                          <a:latin typeface="Glacial Indifference"/>
                        </a:rPr>
                        <a:t>DRY LAB</a:t>
                      </a:r>
                      <a:endParaRPr lang="en-US" sz="1100"/>
                    </a:p>
                  </a:txBody>
                  <a:tcPr marL="190500" marR="190500" marT="190500" marB="190500"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EBCD"/>
                    </a:solidFill>
                  </a:tcPr>
                </a:tc>
                <a:tc>
                  <a:txBody>
                    <a:bodyPr anchor="t" rtlCol="false"/>
                    <a:lstStyle/>
                    <a:p>
                      <a:pPr algn="ctr">
                        <a:lnSpc>
                          <a:spcPts val="2223"/>
                        </a:lnSpc>
                        <a:defRPr/>
                      </a:pPr>
                      <a:r>
                        <a:rPr lang="en-US" sz="1588">
                          <a:solidFill>
                            <a:srgbClr val="000000"/>
                          </a:solidFill>
                          <a:latin typeface="Glacial Indifference"/>
                        </a:rPr>
                        <a:t>PARTH, KUSHAGRA</a:t>
                      </a:r>
                      <a:endParaRPr lang="en-US" sz="1100"/>
                    </a:p>
                  </a:txBody>
                  <a:tcPr marL="190500" marR="190500" marT="190500" marB="190500"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F4E3"/>
                    </a:solidFill>
                  </a:tcPr>
                </a:tc>
              </a:tr>
              <a:tr h="990295">
                <a:tc>
                  <a:txBody>
                    <a:bodyPr anchor="t" rtlCol="false"/>
                    <a:lstStyle/>
                    <a:p>
                      <a:pPr algn="ctr">
                        <a:lnSpc>
                          <a:spcPts val="2643"/>
                        </a:lnSpc>
                        <a:defRPr/>
                      </a:pPr>
                      <a:r>
                        <a:rPr lang="en-US" sz="1888">
                          <a:solidFill>
                            <a:srgbClr val="000000"/>
                          </a:solidFill>
                          <a:latin typeface="Glacial Indifference"/>
                        </a:rPr>
                        <a:t>HP/EDUCATION</a:t>
                      </a:r>
                      <a:endParaRPr lang="en-US" sz="1100"/>
                    </a:p>
                  </a:txBody>
                  <a:tcPr marL="190500" marR="190500" marT="190500" marB="190500"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EBCD"/>
                    </a:solidFill>
                  </a:tcPr>
                </a:tc>
                <a:tc>
                  <a:txBody>
                    <a:bodyPr anchor="t" rtlCol="false"/>
                    <a:lstStyle/>
                    <a:p>
                      <a:pPr algn="ctr">
                        <a:lnSpc>
                          <a:spcPts val="2223"/>
                        </a:lnSpc>
                        <a:defRPr/>
                      </a:pPr>
                      <a:r>
                        <a:rPr lang="en-US" sz="1588">
                          <a:solidFill>
                            <a:srgbClr val="000000"/>
                          </a:solidFill>
                          <a:latin typeface="Glacial Indifference"/>
                        </a:rPr>
                        <a:t>VIDYA, PRATHAM, PARTH</a:t>
                      </a:r>
                      <a:endParaRPr lang="en-US" sz="1100"/>
                    </a:p>
                  </a:txBody>
                  <a:tcPr marL="190500" marR="190500" marT="190500" marB="190500"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F4E3"/>
                    </a:solidFill>
                  </a:tcPr>
                </a:tc>
              </a:tr>
              <a:tr h="1104693">
                <a:tc>
                  <a:txBody>
                    <a:bodyPr anchor="t" rtlCol="false"/>
                    <a:lstStyle/>
                    <a:p>
                      <a:pPr algn="ctr">
                        <a:lnSpc>
                          <a:spcPts val="2223"/>
                        </a:lnSpc>
                        <a:defRPr/>
                      </a:pPr>
                      <a:r>
                        <a:rPr lang="en-US" sz="1588">
                          <a:solidFill>
                            <a:srgbClr val="000000"/>
                          </a:solidFill>
                          <a:latin typeface="Glacial Indifference"/>
                        </a:rPr>
                        <a:t>DESIGN/WIKI/WEBSITE</a:t>
                      </a:r>
                      <a:endParaRPr lang="en-US" sz="1100"/>
                    </a:p>
                  </a:txBody>
                  <a:tcPr marL="190500" marR="190500" marT="190500" marB="190500"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EBCD"/>
                    </a:solidFill>
                  </a:tcPr>
                </a:tc>
                <a:tc>
                  <a:txBody>
                    <a:bodyPr anchor="t" rtlCol="false"/>
                    <a:lstStyle/>
                    <a:p>
                      <a:pPr algn="ctr">
                        <a:lnSpc>
                          <a:spcPts val="2223"/>
                        </a:lnSpc>
                        <a:defRPr/>
                      </a:pPr>
                      <a:r>
                        <a:rPr lang="en-US" sz="1588">
                          <a:solidFill>
                            <a:srgbClr val="000000"/>
                          </a:solidFill>
                          <a:latin typeface="Glacial Indifference"/>
                        </a:rPr>
                        <a:t>RAVINDER, KUSHAGRA</a:t>
                      </a:r>
                      <a:endParaRPr lang="en-US" sz="1100"/>
                    </a:p>
                  </a:txBody>
                  <a:tcPr marL="190500" marR="190500" marT="190500" marB="190500"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F4E3"/>
                    </a:solidFill>
                  </a:tcPr>
                </a:tc>
              </a:tr>
              <a:tr h="1104693">
                <a:tc>
                  <a:txBody>
                    <a:bodyPr anchor="t" rtlCol="false"/>
                    <a:lstStyle/>
                    <a:p>
                      <a:pPr algn="ctr">
                        <a:lnSpc>
                          <a:spcPts val="2223"/>
                        </a:lnSpc>
                        <a:defRPr/>
                      </a:pPr>
                      <a:r>
                        <a:rPr lang="en-US" sz="1588">
                          <a:solidFill>
                            <a:srgbClr val="000000"/>
                          </a:solidFill>
                          <a:latin typeface="Glacial Indifference"/>
                        </a:rPr>
                        <a:t>FUNDRAISING </a:t>
                      </a:r>
                      <a:endParaRPr lang="en-US" sz="1100"/>
                    </a:p>
                  </a:txBody>
                  <a:tcPr marL="190500" marR="190500" marT="190500" marB="190500"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EBCD"/>
                    </a:solidFill>
                  </a:tcPr>
                </a:tc>
                <a:tc>
                  <a:txBody>
                    <a:bodyPr anchor="t" rtlCol="false"/>
                    <a:lstStyle/>
                    <a:p>
                      <a:pPr algn="ctr">
                        <a:lnSpc>
                          <a:spcPts val="2223"/>
                        </a:lnSpc>
                        <a:defRPr/>
                      </a:pPr>
                      <a:r>
                        <a:rPr lang="en-US" sz="1588">
                          <a:solidFill>
                            <a:srgbClr val="000000"/>
                          </a:solidFill>
                          <a:latin typeface="Glacial Indifference"/>
                        </a:rPr>
                        <a:t>SHASHANK, PRATHAM, VIDYA</a:t>
                      </a:r>
                      <a:endParaRPr lang="en-US" sz="1100"/>
                    </a:p>
                  </a:txBody>
                  <a:tcPr marL="190500" marR="190500" marT="190500" marB="190500"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F4E3"/>
                    </a:solidFill>
                  </a:tcPr>
                </a:tc>
              </a:tr>
            </a:tbl>
          </a:graphicData>
        </a:graphic>
      </p:graphicFrame>
      <p:sp>
        <p:nvSpPr>
          <p:cNvPr name="TextBox 7" id="7"/>
          <p:cNvSpPr txBox="true"/>
          <p:nvPr/>
        </p:nvSpPr>
        <p:spPr>
          <a:xfrm rot="0">
            <a:off x="6780971" y="499462"/>
            <a:ext cx="9811466" cy="1115626"/>
          </a:xfrm>
          <a:prstGeom prst="rect">
            <a:avLst/>
          </a:prstGeom>
        </p:spPr>
        <p:txBody>
          <a:bodyPr anchor="t" rtlCol="false" tIns="0" lIns="0" bIns="0" rIns="0">
            <a:spAutoFit/>
          </a:bodyPr>
          <a:lstStyle/>
          <a:p>
            <a:pPr algn="ctr">
              <a:lnSpc>
                <a:spcPts val="7744"/>
              </a:lnSpc>
            </a:pPr>
            <a:r>
              <a:rPr lang="en-US" sz="7744" spc="-387">
                <a:solidFill>
                  <a:srgbClr val="FAF9F4"/>
                </a:solidFill>
                <a:latin typeface="Telegraf"/>
              </a:rPr>
              <a:t>Vertical Distribution </a:t>
            </a:r>
          </a:p>
        </p:txBody>
      </p:sp>
      <p:sp>
        <p:nvSpPr>
          <p:cNvPr name="TextBox 8" id="8"/>
          <p:cNvSpPr txBox="true"/>
          <p:nvPr/>
        </p:nvSpPr>
        <p:spPr>
          <a:xfrm rot="0">
            <a:off x="217642" y="9684241"/>
            <a:ext cx="262145" cy="449364"/>
          </a:xfrm>
          <a:prstGeom prst="rect">
            <a:avLst/>
          </a:prstGeom>
        </p:spPr>
        <p:txBody>
          <a:bodyPr anchor="t" rtlCol="false" tIns="0" lIns="0" bIns="0" rIns="0">
            <a:spAutoFit/>
          </a:bodyPr>
          <a:lstStyle/>
          <a:p>
            <a:pPr algn="ctr">
              <a:lnSpc>
                <a:spcPts val="3706"/>
              </a:lnSpc>
              <a:spcBef>
                <a:spcPct val="0"/>
              </a:spcBef>
            </a:pPr>
            <a:r>
              <a:rPr lang="en-US" sz="2288">
                <a:solidFill>
                  <a:srgbClr val="FFFFFF"/>
                </a:solidFill>
                <a:latin typeface="Glacial Indifference"/>
              </a:rPr>
              <a:t>21</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FAF9F4"/>
        </a:solidFill>
      </p:bgPr>
    </p:bg>
    <p:spTree>
      <p:nvGrpSpPr>
        <p:cNvPr id="1" name=""/>
        <p:cNvGrpSpPr/>
        <p:nvPr/>
      </p:nvGrpSpPr>
      <p:grpSpPr>
        <a:xfrm>
          <a:off x="0" y="0"/>
          <a:ext cx="0" cy="0"/>
          <a:chOff x="0" y="0"/>
          <a:chExt cx="0" cy="0"/>
        </a:xfrm>
      </p:grpSpPr>
      <p:sp>
        <p:nvSpPr>
          <p:cNvPr name="Freeform 2" id="2"/>
          <p:cNvSpPr/>
          <p:nvPr/>
        </p:nvSpPr>
        <p:spPr>
          <a:xfrm flipH="false" flipV="false" rot="0">
            <a:off x="-973970" y="0"/>
            <a:ext cx="10287000" cy="10287000"/>
          </a:xfrm>
          <a:custGeom>
            <a:avLst/>
            <a:gdLst/>
            <a:ahLst/>
            <a:cxnLst/>
            <a:rect r="r" b="b" t="t" l="l"/>
            <a:pathLst>
              <a:path h="10287000" w="10287000">
                <a:moveTo>
                  <a:pt x="0" y="0"/>
                </a:moveTo>
                <a:lnTo>
                  <a:pt x="10287000" y="0"/>
                </a:lnTo>
                <a:lnTo>
                  <a:pt x="1028700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2554084" y="6903241"/>
            <a:ext cx="4705216" cy="2355059"/>
          </a:xfrm>
          <a:custGeom>
            <a:avLst/>
            <a:gdLst/>
            <a:ahLst/>
            <a:cxnLst/>
            <a:rect r="r" b="b" t="t" l="l"/>
            <a:pathLst>
              <a:path h="2355059" w="4705216">
                <a:moveTo>
                  <a:pt x="0" y="0"/>
                </a:moveTo>
                <a:lnTo>
                  <a:pt x="4705216" y="0"/>
                </a:lnTo>
                <a:lnTo>
                  <a:pt x="4705216" y="2355059"/>
                </a:lnTo>
                <a:lnTo>
                  <a:pt x="0" y="235505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4" id="4"/>
          <p:cNvSpPr/>
          <p:nvPr/>
        </p:nvSpPr>
        <p:spPr>
          <a:xfrm flipH="false" flipV="false" rot="0">
            <a:off x="529953" y="577348"/>
            <a:ext cx="1786774" cy="1786774"/>
          </a:xfrm>
          <a:custGeom>
            <a:avLst/>
            <a:gdLst/>
            <a:ahLst/>
            <a:cxnLst/>
            <a:rect r="r" b="b" t="t" l="l"/>
            <a:pathLst>
              <a:path h="1786774" w="1786774">
                <a:moveTo>
                  <a:pt x="0" y="0"/>
                </a:moveTo>
                <a:lnTo>
                  <a:pt x="1786775" y="0"/>
                </a:lnTo>
                <a:lnTo>
                  <a:pt x="1786775" y="1786775"/>
                </a:lnTo>
                <a:lnTo>
                  <a:pt x="0" y="178677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cap="sq">
            <a:noFill/>
            <a:prstDash val="solid"/>
            <a:miter/>
          </a:ln>
        </p:spPr>
      </p:sp>
      <p:sp>
        <p:nvSpPr>
          <p:cNvPr name="TextBox 5" id="5"/>
          <p:cNvSpPr txBox="true"/>
          <p:nvPr/>
        </p:nvSpPr>
        <p:spPr>
          <a:xfrm rot="0">
            <a:off x="7209991" y="1056394"/>
            <a:ext cx="10049309" cy="2009775"/>
          </a:xfrm>
          <a:prstGeom prst="rect">
            <a:avLst/>
          </a:prstGeom>
        </p:spPr>
        <p:txBody>
          <a:bodyPr anchor="t" rtlCol="false" tIns="0" lIns="0" bIns="0" rIns="0">
            <a:spAutoFit/>
          </a:bodyPr>
          <a:lstStyle/>
          <a:p>
            <a:pPr algn="r">
              <a:lnSpc>
                <a:spcPts val="15000"/>
              </a:lnSpc>
            </a:pPr>
            <a:r>
              <a:rPr lang="en-US" sz="15000" spc="-750">
                <a:solidFill>
                  <a:srgbClr val="242526"/>
                </a:solidFill>
                <a:latin typeface="Garamond Italics"/>
              </a:rPr>
              <a:t>Thank you</a:t>
            </a:r>
          </a:p>
        </p:txBody>
      </p:sp>
      <p:sp>
        <p:nvSpPr>
          <p:cNvPr name="TextBox 6" id="6"/>
          <p:cNvSpPr txBox="true"/>
          <p:nvPr/>
        </p:nvSpPr>
        <p:spPr>
          <a:xfrm rot="0">
            <a:off x="1028700" y="3694779"/>
            <a:ext cx="2576056" cy="523150"/>
          </a:xfrm>
          <a:prstGeom prst="rect">
            <a:avLst/>
          </a:prstGeom>
        </p:spPr>
        <p:txBody>
          <a:bodyPr anchor="t" rtlCol="false" tIns="0" lIns="0" bIns="0" rIns="0">
            <a:spAutoFit/>
          </a:bodyPr>
          <a:lstStyle/>
          <a:p>
            <a:pPr>
              <a:lnSpc>
                <a:spcPts val="4062"/>
              </a:lnSpc>
            </a:pPr>
            <a:r>
              <a:rPr lang="en-US" sz="3692" spc="-184">
                <a:solidFill>
                  <a:srgbClr val="242526"/>
                </a:solidFill>
                <a:latin typeface="Canva Sans Bold"/>
              </a:rPr>
              <a:t>Instructors</a:t>
            </a:r>
          </a:p>
        </p:txBody>
      </p:sp>
      <p:sp>
        <p:nvSpPr>
          <p:cNvPr name="TextBox 7" id="7"/>
          <p:cNvSpPr txBox="true"/>
          <p:nvPr/>
        </p:nvSpPr>
        <p:spPr>
          <a:xfrm rot="0">
            <a:off x="1028700" y="6941341"/>
            <a:ext cx="2576056" cy="523149"/>
          </a:xfrm>
          <a:prstGeom prst="rect">
            <a:avLst/>
          </a:prstGeom>
        </p:spPr>
        <p:txBody>
          <a:bodyPr anchor="t" rtlCol="false" tIns="0" lIns="0" bIns="0" rIns="0">
            <a:spAutoFit/>
          </a:bodyPr>
          <a:lstStyle/>
          <a:p>
            <a:pPr>
              <a:lnSpc>
                <a:spcPts val="4062"/>
              </a:lnSpc>
            </a:pPr>
            <a:r>
              <a:rPr lang="en-US" sz="3692" spc="-184">
                <a:solidFill>
                  <a:srgbClr val="242526"/>
                </a:solidFill>
                <a:latin typeface="Canva Sans Bold"/>
              </a:rPr>
              <a:t>Students</a:t>
            </a:r>
          </a:p>
        </p:txBody>
      </p:sp>
      <p:sp>
        <p:nvSpPr>
          <p:cNvPr name="TextBox 8" id="8"/>
          <p:cNvSpPr txBox="true"/>
          <p:nvPr/>
        </p:nvSpPr>
        <p:spPr>
          <a:xfrm rot="0">
            <a:off x="1028700" y="4328243"/>
            <a:ext cx="4419447" cy="815257"/>
          </a:xfrm>
          <a:prstGeom prst="rect">
            <a:avLst/>
          </a:prstGeom>
        </p:spPr>
        <p:txBody>
          <a:bodyPr anchor="t" rtlCol="false" tIns="0" lIns="0" bIns="0" rIns="0">
            <a:spAutoFit/>
          </a:bodyPr>
          <a:lstStyle/>
          <a:p>
            <a:pPr>
              <a:lnSpc>
                <a:spcPts val="3359"/>
              </a:lnSpc>
            </a:pPr>
            <a:r>
              <a:rPr lang="en-US" sz="2400">
                <a:solidFill>
                  <a:srgbClr val="242526"/>
                </a:solidFill>
                <a:latin typeface="Canva Sans"/>
              </a:rPr>
              <a:t>Prof. Ritu Kulshrestha</a:t>
            </a:r>
          </a:p>
          <a:p>
            <a:pPr>
              <a:lnSpc>
                <a:spcPts val="3359"/>
              </a:lnSpc>
              <a:spcBef>
                <a:spcPct val="0"/>
              </a:spcBef>
            </a:pPr>
            <a:r>
              <a:rPr lang="en-US" sz="2400">
                <a:solidFill>
                  <a:srgbClr val="242526"/>
                </a:solidFill>
                <a:latin typeface="Canva Sans"/>
              </a:rPr>
              <a:t>Prof. Vivekanandan Perumal</a:t>
            </a:r>
          </a:p>
        </p:txBody>
      </p:sp>
      <p:sp>
        <p:nvSpPr>
          <p:cNvPr name="TextBox 9" id="9"/>
          <p:cNvSpPr txBox="true"/>
          <p:nvPr/>
        </p:nvSpPr>
        <p:spPr>
          <a:xfrm rot="0">
            <a:off x="1028700" y="7779036"/>
            <a:ext cx="6518735" cy="2046169"/>
          </a:xfrm>
          <a:prstGeom prst="rect">
            <a:avLst/>
          </a:prstGeom>
        </p:spPr>
        <p:txBody>
          <a:bodyPr anchor="t" rtlCol="false" tIns="0" lIns="0" bIns="0" rIns="0">
            <a:spAutoFit/>
          </a:bodyPr>
          <a:lstStyle/>
          <a:p>
            <a:pPr>
              <a:lnSpc>
                <a:spcPts val="3300"/>
              </a:lnSpc>
            </a:pPr>
            <a:r>
              <a:rPr lang="en-US" sz="2357">
                <a:solidFill>
                  <a:srgbClr val="242526"/>
                </a:solidFill>
                <a:latin typeface="Canva Sans"/>
              </a:rPr>
              <a:t>Amogh Varshney</a:t>
            </a:r>
          </a:p>
          <a:p>
            <a:pPr>
              <a:lnSpc>
                <a:spcPts val="3300"/>
              </a:lnSpc>
            </a:pPr>
            <a:r>
              <a:rPr lang="en-US" sz="2357">
                <a:solidFill>
                  <a:srgbClr val="242526"/>
                </a:solidFill>
                <a:latin typeface="Canva Sans"/>
              </a:rPr>
              <a:t>Tuhin Kumar Raut</a:t>
            </a:r>
          </a:p>
          <a:p>
            <a:pPr>
              <a:lnSpc>
                <a:spcPts val="3300"/>
              </a:lnSpc>
            </a:pPr>
            <a:r>
              <a:rPr lang="en-US" sz="2357">
                <a:solidFill>
                  <a:srgbClr val="242526"/>
                </a:solidFill>
                <a:latin typeface="Canva Sans"/>
              </a:rPr>
              <a:t>Prathamdeep Dhanoa</a:t>
            </a:r>
          </a:p>
          <a:p>
            <a:pPr>
              <a:lnSpc>
                <a:spcPts val="3300"/>
              </a:lnSpc>
            </a:pPr>
            <a:r>
              <a:rPr lang="en-US" sz="2357">
                <a:solidFill>
                  <a:srgbClr val="242526"/>
                </a:solidFill>
                <a:latin typeface="Canva Sans"/>
              </a:rPr>
              <a:t>Shashank Choudhary</a:t>
            </a:r>
          </a:p>
          <a:p>
            <a:pPr>
              <a:lnSpc>
                <a:spcPts val="3300"/>
              </a:lnSpc>
              <a:spcBef>
                <a:spcPct val="0"/>
              </a:spcBef>
            </a:pPr>
          </a:p>
        </p:txBody>
      </p:sp>
      <p:sp>
        <p:nvSpPr>
          <p:cNvPr name="TextBox 10" id="10"/>
          <p:cNvSpPr txBox="true"/>
          <p:nvPr/>
        </p:nvSpPr>
        <p:spPr>
          <a:xfrm rot="0">
            <a:off x="4633448" y="7731191"/>
            <a:ext cx="6635468" cy="1653374"/>
          </a:xfrm>
          <a:prstGeom prst="rect">
            <a:avLst/>
          </a:prstGeom>
        </p:spPr>
        <p:txBody>
          <a:bodyPr anchor="t" rtlCol="false" tIns="0" lIns="0" bIns="0" rIns="0">
            <a:spAutoFit/>
          </a:bodyPr>
          <a:lstStyle/>
          <a:p>
            <a:pPr>
              <a:lnSpc>
                <a:spcPts val="3359"/>
              </a:lnSpc>
            </a:pPr>
            <a:r>
              <a:rPr lang="en-US" sz="2400">
                <a:solidFill>
                  <a:srgbClr val="242526"/>
                </a:solidFill>
                <a:latin typeface="Canva Sans"/>
              </a:rPr>
              <a:t>Parth Patel</a:t>
            </a:r>
          </a:p>
          <a:p>
            <a:pPr>
              <a:lnSpc>
                <a:spcPts val="3359"/>
              </a:lnSpc>
            </a:pPr>
            <a:r>
              <a:rPr lang="en-US" sz="2400">
                <a:solidFill>
                  <a:srgbClr val="242526"/>
                </a:solidFill>
                <a:latin typeface="Canva Sans"/>
              </a:rPr>
              <a:t>Kushagra Patel</a:t>
            </a:r>
          </a:p>
          <a:p>
            <a:pPr>
              <a:lnSpc>
                <a:spcPts val="3359"/>
              </a:lnSpc>
            </a:pPr>
            <a:r>
              <a:rPr lang="en-US" sz="2400">
                <a:solidFill>
                  <a:srgbClr val="242526"/>
                </a:solidFill>
                <a:latin typeface="Canva Sans"/>
              </a:rPr>
              <a:t>Ravinder Kuhad</a:t>
            </a:r>
          </a:p>
          <a:p>
            <a:pPr>
              <a:lnSpc>
                <a:spcPts val="3359"/>
              </a:lnSpc>
              <a:spcBef>
                <a:spcPct val="0"/>
              </a:spcBef>
            </a:pPr>
            <a:r>
              <a:rPr lang="en-US" sz="2400">
                <a:solidFill>
                  <a:srgbClr val="242526"/>
                </a:solidFill>
                <a:latin typeface="Canva Sans"/>
              </a:rPr>
              <a:t>Vidyadarshini R.</a:t>
            </a:r>
          </a:p>
        </p:txBody>
      </p:sp>
      <p:sp>
        <p:nvSpPr>
          <p:cNvPr name="Freeform 11" id="11"/>
          <p:cNvSpPr/>
          <p:nvPr/>
        </p:nvSpPr>
        <p:spPr>
          <a:xfrm flipH="false" flipV="false" rot="0">
            <a:off x="11759287" y="6397210"/>
            <a:ext cx="1589594" cy="1589594"/>
          </a:xfrm>
          <a:custGeom>
            <a:avLst/>
            <a:gdLst/>
            <a:ahLst/>
            <a:cxnLst/>
            <a:rect r="r" b="b" t="t" l="l"/>
            <a:pathLst>
              <a:path h="1589594" w="1589594">
                <a:moveTo>
                  <a:pt x="0" y="0"/>
                </a:moveTo>
                <a:lnTo>
                  <a:pt x="1589594" y="0"/>
                </a:lnTo>
                <a:lnTo>
                  <a:pt x="1589594" y="1589594"/>
                </a:lnTo>
                <a:lnTo>
                  <a:pt x="0" y="158959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AF9F4"/>
        </a:solidFill>
      </p:bgPr>
    </p:bg>
    <p:spTree>
      <p:nvGrpSpPr>
        <p:cNvPr id="1" name=""/>
        <p:cNvGrpSpPr/>
        <p:nvPr/>
      </p:nvGrpSpPr>
      <p:grpSpPr>
        <a:xfrm>
          <a:off x="0" y="0"/>
          <a:ext cx="0" cy="0"/>
          <a:chOff x="0" y="0"/>
          <a:chExt cx="0" cy="0"/>
        </a:xfrm>
      </p:grpSpPr>
      <p:sp>
        <p:nvSpPr>
          <p:cNvPr name="AutoShape 2" id="2"/>
          <p:cNvSpPr/>
          <p:nvPr/>
        </p:nvSpPr>
        <p:spPr>
          <a:xfrm>
            <a:off x="6324170" y="5077313"/>
            <a:ext cx="11963830" cy="0"/>
          </a:xfrm>
          <a:prstGeom prst="line">
            <a:avLst/>
          </a:prstGeom>
          <a:ln cap="flat" w="28575">
            <a:solidFill>
              <a:srgbClr val="242526"/>
            </a:solidFill>
            <a:prstDash val="solid"/>
            <a:headEnd type="none" len="sm" w="sm"/>
            <a:tailEnd type="none" len="sm" w="sm"/>
          </a:ln>
        </p:spPr>
      </p:sp>
      <p:sp>
        <p:nvSpPr>
          <p:cNvPr name="Freeform 3" id="3"/>
          <p:cNvSpPr/>
          <p:nvPr/>
        </p:nvSpPr>
        <p:spPr>
          <a:xfrm flipH="false" flipV="false" rot="0">
            <a:off x="1028700" y="6207107"/>
            <a:ext cx="3155968" cy="3155968"/>
          </a:xfrm>
          <a:custGeom>
            <a:avLst/>
            <a:gdLst/>
            <a:ahLst/>
            <a:cxnLst/>
            <a:rect r="r" b="b" t="t" l="l"/>
            <a:pathLst>
              <a:path h="3155968" w="3155968">
                <a:moveTo>
                  <a:pt x="0" y="0"/>
                </a:moveTo>
                <a:lnTo>
                  <a:pt x="3155968" y="0"/>
                </a:lnTo>
                <a:lnTo>
                  <a:pt x="3155968" y="3155968"/>
                </a:lnTo>
                <a:lnTo>
                  <a:pt x="0" y="315596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4" id="4"/>
          <p:cNvSpPr/>
          <p:nvPr/>
        </p:nvSpPr>
        <p:spPr>
          <a:xfrm flipH="false" flipV="false" rot="5400000">
            <a:off x="3314392" y="4961201"/>
            <a:ext cx="1740553" cy="3088078"/>
          </a:xfrm>
          <a:custGeom>
            <a:avLst/>
            <a:gdLst/>
            <a:ahLst/>
            <a:cxnLst/>
            <a:rect r="r" b="b" t="t" l="l"/>
            <a:pathLst>
              <a:path h="3088078" w="1740553">
                <a:moveTo>
                  <a:pt x="0" y="0"/>
                </a:moveTo>
                <a:lnTo>
                  <a:pt x="1740553" y="0"/>
                </a:lnTo>
                <a:lnTo>
                  <a:pt x="1740553" y="3088078"/>
                </a:lnTo>
                <a:lnTo>
                  <a:pt x="0" y="308807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5" id="5"/>
          <p:cNvSpPr/>
          <p:nvPr/>
        </p:nvSpPr>
        <p:spPr>
          <a:xfrm flipH="false" flipV="false" rot="0">
            <a:off x="1453462" y="4453260"/>
            <a:ext cx="1590031" cy="1590031"/>
          </a:xfrm>
          <a:custGeom>
            <a:avLst/>
            <a:gdLst/>
            <a:ahLst/>
            <a:cxnLst/>
            <a:rect r="r" b="b" t="t" l="l"/>
            <a:pathLst>
              <a:path h="1590031" w="1590031">
                <a:moveTo>
                  <a:pt x="0" y="0"/>
                </a:moveTo>
                <a:lnTo>
                  <a:pt x="1590031" y="0"/>
                </a:lnTo>
                <a:lnTo>
                  <a:pt x="1590031" y="1590030"/>
                </a:lnTo>
                <a:lnTo>
                  <a:pt x="0" y="159003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6" id="6"/>
          <p:cNvSpPr txBox="true"/>
          <p:nvPr/>
        </p:nvSpPr>
        <p:spPr>
          <a:xfrm rot="0">
            <a:off x="8219513" y="3585661"/>
            <a:ext cx="9308203" cy="1655264"/>
          </a:xfrm>
          <a:prstGeom prst="rect">
            <a:avLst/>
          </a:prstGeom>
        </p:spPr>
        <p:txBody>
          <a:bodyPr anchor="t" rtlCol="false" tIns="0" lIns="0" bIns="0" rIns="0">
            <a:spAutoFit/>
          </a:bodyPr>
          <a:lstStyle/>
          <a:p>
            <a:pPr>
              <a:lnSpc>
                <a:spcPts val="2214"/>
              </a:lnSpc>
            </a:pPr>
            <a:r>
              <a:rPr lang="en-US" sz="1582">
                <a:solidFill>
                  <a:srgbClr val="242526"/>
                </a:solidFill>
                <a:latin typeface="Canva Sans"/>
              </a:rPr>
              <a:t>Existing therapies for CRC include </a:t>
            </a:r>
            <a:r>
              <a:rPr lang="en-US" sz="1582">
                <a:solidFill>
                  <a:srgbClr val="242526"/>
                </a:solidFill>
                <a:latin typeface="Canva Sans Bold"/>
              </a:rPr>
              <a:t>surgery</a:t>
            </a:r>
            <a:r>
              <a:rPr lang="en-US" sz="1582">
                <a:solidFill>
                  <a:srgbClr val="242526"/>
                </a:solidFill>
                <a:latin typeface="Canva Sans"/>
              </a:rPr>
              <a:t>, </a:t>
            </a:r>
            <a:r>
              <a:rPr lang="en-US" sz="1582">
                <a:solidFill>
                  <a:srgbClr val="242526"/>
                </a:solidFill>
                <a:latin typeface="Canva Sans Bold"/>
              </a:rPr>
              <a:t>chemotherapy</a:t>
            </a:r>
            <a:r>
              <a:rPr lang="en-US" sz="1582">
                <a:solidFill>
                  <a:srgbClr val="242526"/>
                </a:solidFill>
                <a:latin typeface="Canva Sans"/>
              </a:rPr>
              <a:t>, </a:t>
            </a:r>
            <a:r>
              <a:rPr lang="en-US" sz="1582">
                <a:solidFill>
                  <a:srgbClr val="242526"/>
                </a:solidFill>
                <a:latin typeface="Canva Sans Bold"/>
              </a:rPr>
              <a:t>radiation therapy</a:t>
            </a:r>
            <a:r>
              <a:rPr lang="en-US" sz="1582">
                <a:solidFill>
                  <a:srgbClr val="242526"/>
                </a:solidFill>
                <a:latin typeface="Canva Sans"/>
              </a:rPr>
              <a:t>, </a:t>
            </a:r>
            <a:r>
              <a:rPr lang="en-US" sz="1582">
                <a:solidFill>
                  <a:srgbClr val="242526"/>
                </a:solidFill>
                <a:latin typeface="Canva Sans Bold"/>
              </a:rPr>
              <a:t>targeted therapy</a:t>
            </a:r>
            <a:r>
              <a:rPr lang="en-US" sz="1582">
                <a:solidFill>
                  <a:srgbClr val="242526"/>
                </a:solidFill>
                <a:latin typeface="Canva Sans"/>
              </a:rPr>
              <a:t>, and </a:t>
            </a:r>
            <a:r>
              <a:rPr lang="en-US" sz="1582">
                <a:solidFill>
                  <a:srgbClr val="242526"/>
                </a:solidFill>
                <a:latin typeface="Canva Sans Bold"/>
              </a:rPr>
              <a:t>immunotherapy</a:t>
            </a:r>
            <a:r>
              <a:rPr lang="en-US" sz="1582">
                <a:solidFill>
                  <a:srgbClr val="242526"/>
                </a:solidFill>
                <a:latin typeface="Canva Sans"/>
              </a:rPr>
              <a:t>. While these treatments have shown effectiveness in managing CRC, they also have various </a:t>
            </a:r>
            <a:r>
              <a:rPr lang="en-US" sz="1582">
                <a:solidFill>
                  <a:srgbClr val="242526"/>
                </a:solidFill>
                <a:latin typeface="Canva Sans Bold"/>
              </a:rPr>
              <a:t>disadvantages</a:t>
            </a:r>
            <a:r>
              <a:rPr lang="en-US" sz="1582">
                <a:solidFill>
                  <a:srgbClr val="242526"/>
                </a:solidFill>
                <a:latin typeface="Canva Sans"/>
              </a:rPr>
              <a:t>.</a:t>
            </a:r>
          </a:p>
          <a:p>
            <a:pPr>
              <a:lnSpc>
                <a:spcPts val="2214"/>
              </a:lnSpc>
            </a:pPr>
          </a:p>
          <a:p>
            <a:pPr>
              <a:lnSpc>
                <a:spcPts val="2214"/>
              </a:lnSpc>
            </a:pPr>
          </a:p>
          <a:p>
            <a:pPr>
              <a:lnSpc>
                <a:spcPts val="2214"/>
              </a:lnSpc>
              <a:spcBef>
                <a:spcPct val="0"/>
              </a:spcBef>
            </a:pPr>
          </a:p>
        </p:txBody>
      </p:sp>
      <p:sp>
        <p:nvSpPr>
          <p:cNvPr name="TextBox 7" id="7"/>
          <p:cNvSpPr txBox="true"/>
          <p:nvPr/>
        </p:nvSpPr>
        <p:spPr>
          <a:xfrm rot="0">
            <a:off x="8219513" y="3102154"/>
            <a:ext cx="4868618" cy="377166"/>
          </a:xfrm>
          <a:prstGeom prst="rect">
            <a:avLst/>
          </a:prstGeom>
        </p:spPr>
        <p:txBody>
          <a:bodyPr anchor="t" rtlCol="false" tIns="0" lIns="0" bIns="0" rIns="0">
            <a:spAutoFit/>
          </a:bodyPr>
          <a:lstStyle/>
          <a:p>
            <a:pPr>
              <a:lnSpc>
                <a:spcPts val="2755"/>
              </a:lnSpc>
            </a:pPr>
            <a:r>
              <a:rPr lang="en-US" sz="2505" spc="-125">
                <a:solidFill>
                  <a:srgbClr val="242526"/>
                </a:solidFill>
                <a:latin typeface="Telegraf Medium"/>
              </a:rPr>
              <a:t>Major modalities of treatment </a:t>
            </a:r>
          </a:p>
        </p:txBody>
      </p:sp>
      <p:sp>
        <p:nvSpPr>
          <p:cNvPr name="TextBox 8" id="8"/>
          <p:cNvSpPr txBox="true"/>
          <p:nvPr/>
        </p:nvSpPr>
        <p:spPr>
          <a:xfrm rot="0">
            <a:off x="6452415" y="3147258"/>
            <a:ext cx="1253003" cy="1076243"/>
          </a:xfrm>
          <a:prstGeom prst="rect">
            <a:avLst/>
          </a:prstGeom>
        </p:spPr>
        <p:txBody>
          <a:bodyPr anchor="t" rtlCol="false" tIns="0" lIns="0" bIns="0" rIns="0">
            <a:spAutoFit/>
          </a:bodyPr>
          <a:lstStyle/>
          <a:p>
            <a:pPr>
              <a:lnSpc>
                <a:spcPts val="7449"/>
              </a:lnSpc>
            </a:pPr>
            <a:r>
              <a:rPr lang="en-US" sz="7449" spc="-372">
                <a:solidFill>
                  <a:srgbClr val="242526"/>
                </a:solidFill>
                <a:latin typeface="Telegraf"/>
              </a:rPr>
              <a:t>01</a:t>
            </a:r>
          </a:p>
        </p:txBody>
      </p:sp>
      <p:grpSp>
        <p:nvGrpSpPr>
          <p:cNvPr name="Group 9" id="9"/>
          <p:cNvGrpSpPr/>
          <p:nvPr/>
        </p:nvGrpSpPr>
        <p:grpSpPr>
          <a:xfrm rot="0">
            <a:off x="6452415" y="5502695"/>
            <a:ext cx="11075301" cy="4417677"/>
            <a:chOff x="0" y="0"/>
            <a:chExt cx="14767068" cy="5890236"/>
          </a:xfrm>
        </p:grpSpPr>
        <p:sp>
          <p:nvSpPr>
            <p:cNvPr name="TextBox 10" id="10"/>
            <p:cNvSpPr txBox="true"/>
            <p:nvPr/>
          </p:nvSpPr>
          <p:spPr>
            <a:xfrm rot="0">
              <a:off x="2365561" y="1117818"/>
              <a:ext cx="12401508" cy="4772418"/>
            </a:xfrm>
            <a:prstGeom prst="rect">
              <a:avLst/>
            </a:prstGeom>
          </p:spPr>
          <p:txBody>
            <a:bodyPr anchor="t" rtlCol="false" tIns="0" lIns="0" bIns="0" rIns="0">
              <a:spAutoFit/>
            </a:bodyPr>
            <a:lstStyle/>
            <a:p>
              <a:pPr marL="341584" indent="-170792" lvl="1">
                <a:lnSpc>
                  <a:spcPts val="2214"/>
                </a:lnSpc>
                <a:buFont typeface="Arial"/>
                <a:buChar char="•"/>
              </a:pPr>
              <a:r>
                <a:rPr lang="en-US" sz="1582">
                  <a:solidFill>
                    <a:srgbClr val="242526"/>
                  </a:solidFill>
                  <a:latin typeface="Canva Sans Bold"/>
                </a:rPr>
                <a:t>Surgery</a:t>
              </a:r>
              <a:r>
                <a:rPr lang="en-US" sz="1582">
                  <a:solidFill>
                    <a:srgbClr val="242526"/>
                  </a:solidFill>
                  <a:latin typeface="Canva Sans"/>
                </a:rPr>
                <a:t>, the primary treatment for </a:t>
              </a:r>
              <a:r>
                <a:rPr lang="en-US" sz="1582">
                  <a:solidFill>
                    <a:srgbClr val="242526"/>
                  </a:solidFill>
                  <a:latin typeface="Canva Sans Bold"/>
                </a:rPr>
                <a:t>localized CRC</a:t>
              </a:r>
              <a:r>
                <a:rPr lang="en-US" sz="1582">
                  <a:solidFill>
                    <a:srgbClr val="242526"/>
                  </a:solidFill>
                  <a:latin typeface="Canva Sans"/>
                </a:rPr>
                <a:t>, can lead to </a:t>
              </a:r>
              <a:r>
                <a:rPr lang="en-US" sz="1582">
                  <a:solidFill>
                    <a:srgbClr val="242526"/>
                  </a:solidFill>
                  <a:latin typeface="Canva Sans Bold"/>
                </a:rPr>
                <a:t>complications</a:t>
              </a:r>
              <a:r>
                <a:rPr lang="en-US" sz="1582">
                  <a:solidFill>
                    <a:srgbClr val="242526"/>
                  </a:solidFill>
                  <a:latin typeface="Canva Sans"/>
                </a:rPr>
                <a:t> such as infections, bleeding, and damage to surrounding organs.</a:t>
              </a:r>
            </a:p>
            <a:p>
              <a:pPr marL="341584" indent="-170792" lvl="1">
                <a:lnSpc>
                  <a:spcPts val="2214"/>
                </a:lnSpc>
                <a:buFont typeface="Arial"/>
                <a:buChar char="•"/>
              </a:pPr>
              <a:r>
                <a:rPr lang="en-US" sz="1582">
                  <a:solidFill>
                    <a:srgbClr val="242526"/>
                  </a:solidFill>
                  <a:latin typeface="Canva Sans Bold"/>
                </a:rPr>
                <a:t>Chemotherapy</a:t>
              </a:r>
              <a:r>
                <a:rPr lang="en-US" sz="1582">
                  <a:solidFill>
                    <a:srgbClr val="242526"/>
                  </a:solidFill>
                  <a:latin typeface="Canva Sans"/>
                </a:rPr>
                <a:t>, often used in combination with surgery, can cause </a:t>
              </a:r>
              <a:r>
                <a:rPr lang="en-US" sz="1582">
                  <a:solidFill>
                    <a:srgbClr val="242526"/>
                  </a:solidFill>
                  <a:latin typeface="Canva Sans Bold"/>
                </a:rPr>
                <a:t>side effects</a:t>
              </a:r>
              <a:r>
                <a:rPr lang="en-US" sz="1582">
                  <a:solidFill>
                    <a:srgbClr val="242526"/>
                  </a:solidFill>
                  <a:latin typeface="Canva Sans"/>
                </a:rPr>
                <a:t> like nausea, hair loss, and fatigue. </a:t>
              </a:r>
            </a:p>
            <a:p>
              <a:pPr marL="341584" indent="-170792" lvl="1">
                <a:lnSpc>
                  <a:spcPts val="2214"/>
                </a:lnSpc>
                <a:buFont typeface="Arial"/>
                <a:buChar char="•"/>
              </a:pPr>
              <a:r>
                <a:rPr lang="en-US" sz="1582">
                  <a:solidFill>
                    <a:srgbClr val="242526"/>
                  </a:solidFill>
                  <a:latin typeface="Canva Sans Bold"/>
                </a:rPr>
                <a:t>Radiation therapy</a:t>
              </a:r>
              <a:r>
                <a:rPr lang="en-US" sz="1582">
                  <a:solidFill>
                    <a:srgbClr val="242526"/>
                  </a:solidFill>
                  <a:latin typeface="Canva Sans"/>
                </a:rPr>
                <a:t>, while effective in treating specific cases of CRC, can </a:t>
              </a:r>
              <a:r>
                <a:rPr lang="en-US" sz="1582">
                  <a:solidFill>
                    <a:srgbClr val="242526"/>
                  </a:solidFill>
                  <a:latin typeface="Canva Sans Bold"/>
                </a:rPr>
                <a:t>damage healthy tissues</a:t>
              </a:r>
              <a:r>
                <a:rPr lang="en-US" sz="1582">
                  <a:solidFill>
                    <a:srgbClr val="242526"/>
                  </a:solidFill>
                  <a:latin typeface="Canva Sans"/>
                </a:rPr>
                <a:t> surrounding the tumour site. </a:t>
              </a:r>
            </a:p>
            <a:p>
              <a:pPr marL="341584" indent="-170792" lvl="1">
                <a:lnSpc>
                  <a:spcPts val="2214"/>
                </a:lnSpc>
                <a:buFont typeface="Arial"/>
                <a:buChar char="•"/>
              </a:pPr>
              <a:r>
                <a:rPr lang="en-US" sz="1582">
                  <a:solidFill>
                    <a:srgbClr val="242526"/>
                  </a:solidFill>
                  <a:latin typeface="Canva Sans Bold"/>
                </a:rPr>
                <a:t>Targeted therapy</a:t>
              </a:r>
              <a:r>
                <a:rPr lang="en-US" sz="1582">
                  <a:solidFill>
                    <a:srgbClr val="242526"/>
                  </a:solidFill>
                  <a:latin typeface="Canva Sans"/>
                </a:rPr>
                <a:t> and </a:t>
              </a:r>
              <a:r>
                <a:rPr lang="en-US" sz="1582">
                  <a:solidFill>
                    <a:srgbClr val="242526"/>
                  </a:solidFill>
                  <a:latin typeface="Canva Sans Bold"/>
                </a:rPr>
                <a:t>immunotherapy</a:t>
              </a:r>
              <a:r>
                <a:rPr lang="en-US" sz="1582">
                  <a:solidFill>
                    <a:srgbClr val="242526"/>
                  </a:solidFill>
                  <a:latin typeface="Canva Sans"/>
                </a:rPr>
                <a:t> have shown promising results in some CRC patients, but not all patients respond to these treatments, and they can be </a:t>
              </a:r>
              <a:r>
                <a:rPr lang="en-US" sz="1582">
                  <a:solidFill>
                    <a:srgbClr val="242526"/>
                  </a:solidFill>
                  <a:latin typeface="Canva Sans Bold"/>
                </a:rPr>
                <a:t>costly</a:t>
              </a:r>
              <a:r>
                <a:rPr lang="en-US" sz="1582">
                  <a:solidFill>
                    <a:srgbClr val="242526"/>
                  </a:solidFill>
                  <a:latin typeface="Canva Sans"/>
                </a:rPr>
                <a:t> and have long-term </a:t>
              </a:r>
              <a:r>
                <a:rPr lang="en-US" sz="1582">
                  <a:solidFill>
                    <a:srgbClr val="242526"/>
                  </a:solidFill>
                  <a:latin typeface="Canva Sans Bold"/>
                </a:rPr>
                <a:t>side effects</a:t>
              </a:r>
              <a:r>
                <a:rPr lang="en-US" sz="1582">
                  <a:solidFill>
                    <a:srgbClr val="242526"/>
                  </a:solidFill>
                  <a:latin typeface="Canva Sans"/>
                </a:rPr>
                <a:t>.</a:t>
              </a:r>
            </a:p>
            <a:p>
              <a:pPr>
                <a:lnSpc>
                  <a:spcPts val="2214"/>
                </a:lnSpc>
              </a:pPr>
            </a:p>
            <a:p>
              <a:pPr>
                <a:lnSpc>
                  <a:spcPts val="2214"/>
                </a:lnSpc>
              </a:pPr>
            </a:p>
            <a:p>
              <a:pPr>
                <a:lnSpc>
                  <a:spcPts val="2214"/>
                </a:lnSpc>
              </a:pPr>
            </a:p>
            <a:p>
              <a:pPr>
                <a:lnSpc>
                  <a:spcPts val="2214"/>
                </a:lnSpc>
                <a:spcBef>
                  <a:spcPct val="0"/>
                </a:spcBef>
              </a:pPr>
            </a:p>
          </p:txBody>
        </p:sp>
        <p:sp>
          <p:nvSpPr>
            <p:cNvPr name="TextBox 11" id="11"/>
            <p:cNvSpPr txBox="true"/>
            <p:nvPr/>
          </p:nvSpPr>
          <p:spPr>
            <a:xfrm rot="0">
              <a:off x="2356131" y="0"/>
              <a:ext cx="7084506" cy="502888"/>
            </a:xfrm>
            <a:prstGeom prst="rect">
              <a:avLst/>
            </a:prstGeom>
          </p:spPr>
          <p:txBody>
            <a:bodyPr anchor="t" rtlCol="false" tIns="0" lIns="0" bIns="0" rIns="0">
              <a:spAutoFit/>
            </a:bodyPr>
            <a:lstStyle/>
            <a:p>
              <a:pPr>
                <a:lnSpc>
                  <a:spcPts val="2755"/>
                </a:lnSpc>
              </a:pPr>
              <a:r>
                <a:rPr lang="en-US" sz="2505" spc="-125">
                  <a:solidFill>
                    <a:srgbClr val="242526"/>
                  </a:solidFill>
                  <a:latin typeface="Telegraf Medium"/>
                </a:rPr>
                <a:t>Disadvantages of major modalities</a:t>
              </a:r>
            </a:p>
          </p:txBody>
        </p:sp>
        <p:sp>
          <p:nvSpPr>
            <p:cNvPr name="TextBox 12" id="12"/>
            <p:cNvSpPr txBox="true"/>
            <p:nvPr/>
          </p:nvSpPr>
          <p:spPr>
            <a:xfrm rot="0">
              <a:off x="0" y="82949"/>
              <a:ext cx="1670671" cy="1454041"/>
            </a:xfrm>
            <a:prstGeom prst="rect">
              <a:avLst/>
            </a:prstGeom>
          </p:spPr>
          <p:txBody>
            <a:bodyPr anchor="t" rtlCol="false" tIns="0" lIns="0" bIns="0" rIns="0">
              <a:spAutoFit/>
            </a:bodyPr>
            <a:lstStyle/>
            <a:p>
              <a:pPr>
                <a:lnSpc>
                  <a:spcPts val="7449"/>
                </a:lnSpc>
              </a:pPr>
              <a:r>
                <a:rPr lang="en-US" sz="7449" spc="-372">
                  <a:solidFill>
                    <a:srgbClr val="242526"/>
                  </a:solidFill>
                  <a:latin typeface="Telegraf"/>
                </a:rPr>
                <a:t>02</a:t>
              </a:r>
            </a:p>
          </p:txBody>
        </p:sp>
      </p:grpSp>
      <p:sp>
        <p:nvSpPr>
          <p:cNvPr name="TextBox 13" id="13"/>
          <p:cNvSpPr txBox="true"/>
          <p:nvPr/>
        </p:nvSpPr>
        <p:spPr>
          <a:xfrm rot="0">
            <a:off x="464004" y="690926"/>
            <a:ext cx="4778398" cy="2163194"/>
          </a:xfrm>
          <a:prstGeom prst="rect">
            <a:avLst/>
          </a:prstGeom>
        </p:spPr>
        <p:txBody>
          <a:bodyPr anchor="t" rtlCol="false" tIns="0" lIns="0" bIns="0" rIns="0">
            <a:spAutoFit/>
          </a:bodyPr>
          <a:lstStyle/>
          <a:p>
            <a:pPr>
              <a:lnSpc>
                <a:spcPts val="7986"/>
              </a:lnSpc>
            </a:pPr>
            <a:r>
              <a:rPr lang="en-US" sz="7986" spc="-399">
                <a:solidFill>
                  <a:srgbClr val="242526"/>
                </a:solidFill>
                <a:latin typeface="Telegraf"/>
              </a:rPr>
              <a:t>Existing Therapies</a:t>
            </a:r>
          </a:p>
        </p:txBody>
      </p:sp>
      <p:sp>
        <p:nvSpPr>
          <p:cNvPr name="TextBox 14" id="14"/>
          <p:cNvSpPr txBox="true"/>
          <p:nvPr/>
        </p:nvSpPr>
        <p:spPr>
          <a:xfrm rot="0">
            <a:off x="260815" y="9684241"/>
            <a:ext cx="175798" cy="449364"/>
          </a:xfrm>
          <a:prstGeom prst="rect">
            <a:avLst/>
          </a:prstGeom>
        </p:spPr>
        <p:txBody>
          <a:bodyPr anchor="t" rtlCol="false" tIns="0" lIns="0" bIns="0" rIns="0">
            <a:spAutoFit/>
          </a:bodyPr>
          <a:lstStyle/>
          <a:p>
            <a:pPr algn="ctr">
              <a:lnSpc>
                <a:spcPts val="3706"/>
              </a:lnSpc>
              <a:spcBef>
                <a:spcPct val="0"/>
              </a:spcBef>
            </a:pPr>
            <a:r>
              <a:rPr lang="en-US" sz="2288">
                <a:solidFill>
                  <a:srgbClr val="000000"/>
                </a:solidFill>
                <a:latin typeface="Glacial Indifference"/>
              </a:rPr>
              <a:t>4</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242526"/>
        </a:solidFill>
      </p:bgPr>
    </p:bg>
    <p:spTree>
      <p:nvGrpSpPr>
        <p:cNvPr id="1" name=""/>
        <p:cNvGrpSpPr/>
        <p:nvPr/>
      </p:nvGrpSpPr>
      <p:grpSpPr>
        <a:xfrm>
          <a:off x="0" y="0"/>
          <a:ext cx="0" cy="0"/>
          <a:chOff x="0" y="0"/>
          <a:chExt cx="0" cy="0"/>
        </a:xfrm>
      </p:grpSpPr>
      <p:grpSp>
        <p:nvGrpSpPr>
          <p:cNvPr name="Group 2" id="2"/>
          <p:cNvGrpSpPr/>
          <p:nvPr/>
        </p:nvGrpSpPr>
        <p:grpSpPr>
          <a:xfrm rot="0">
            <a:off x="419774" y="507506"/>
            <a:ext cx="7274309" cy="9271989"/>
            <a:chOff x="0" y="0"/>
            <a:chExt cx="2682240" cy="3418840"/>
          </a:xfrm>
        </p:grpSpPr>
        <p:sp>
          <p:nvSpPr>
            <p:cNvPr name="Freeform 3" id="3"/>
            <p:cNvSpPr/>
            <p:nvPr/>
          </p:nvSpPr>
          <p:spPr>
            <a:xfrm flipH="false" flipV="false" rot="0">
              <a:off x="-21590" y="-40640"/>
              <a:ext cx="2766060" cy="3455670"/>
            </a:xfrm>
            <a:custGeom>
              <a:avLst/>
              <a:gdLst/>
              <a:ahLst/>
              <a:cxnLst/>
              <a:rect r="r" b="b" t="t" l="l"/>
              <a:pathLst>
                <a:path h="3455670" w="2766060">
                  <a:moveTo>
                    <a:pt x="91440" y="2453640"/>
                  </a:moveTo>
                  <a:lnTo>
                    <a:pt x="90170" y="2452370"/>
                  </a:lnTo>
                  <a:cubicBezTo>
                    <a:pt x="53340" y="2378710"/>
                    <a:pt x="63500" y="2291080"/>
                    <a:pt x="63500" y="2212340"/>
                  </a:cubicBezTo>
                  <a:cubicBezTo>
                    <a:pt x="63500" y="2179320"/>
                    <a:pt x="63500" y="2137410"/>
                    <a:pt x="64770" y="2105660"/>
                  </a:cubicBezTo>
                  <a:cubicBezTo>
                    <a:pt x="68580" y="2000250"/>
                    <a:pt x="41910" y="1897380"/>
                    <a:pt x="123190" y="1814830"/>
                  </a:cubicBezTo>
                  <a:cubicBezTo>
                    <a:pt x="170180" y="1765300"/>
                    <a:pt x="236220" y="1738630"/>
                    <a:pt x="309880" y="1739900"/>
                  </a:cubicBezTo>
                  <a:cubicBezTo>
                    <a:pt x="309880" y="1739900"/>
                    <a:pt x="566420" y="1741170"/>
                    <a:pt x="566420" y="1741170"/>
                  </a:cubicBezTo>
                  <a:cubicBezTo>
                    <a:pt x="716280" y="1748790"/>
                    <a:pt x="857250" y="1724660"/>
                    <a:pt x="905510" y="1583690"/>
                  </a:cubicBezTo>
                  <a:cubicBezTo>
                    <a:pt x="918210" y="1541780"/>
                    <a:pt x="914400" y="1456690"/>
                    <a:pt x="915670" y="1412240"/>
                  </a:cubicBezTo>
                  <a:cubicBezTo>
                    <a:pt x="914400" y="1393190"/>
                    <a:pt x="920750" y="1193800"/>
                    <a:pt x="916940" y="1181100"/>
                  </a:cubicBezTo>
                  <a:cubicBezTo>
                    <a:pt x="904240" y="1041400"/>
                    <a:pt x="1026160" y="923290"/>
                    <a:pt x="1164590" y="929640"/>
                  </a:cubicBezTo>
                  <a:cubicBezTo>
                    <a:pt x="1272540" y="930910"/>
                    <a:pt x="1389380" y="929640"/>
                    <a:pt x="1497330" y="929640"/>
                  </a:cubicBezTo>
                  <a:cubicBezTo>
                    <a:pt x="1626870" y="927100"/>
                    <a:pt x="1752600" y="773430"/>
                    <a:pt x="1750060" y="641350"/>
                  </a:cubicBezTo>
                  <a:cubicBezTo>
                    <a:pt x="1752600" y="542290"/>
                    <a:pt x="1752600" y="346710"/>
                    <a:pt x="1756410" y="245110"/>
                  </a:cubicBezTo>
                  <a:cubicBezTo>
                    <a:pt x="1776730" y="0"/>
                    <a:pt x="2015490" y="43180"/>
                    <a:pt x="2194560" y="39370"/>
                  </a:cubicBezTo>
                  <a:cubicBezTo>
                    <a:pt x="2195830" y="39370"/>
                    <a:pt x="2448560" y="39370"/>
                    <a:pt x="2449830" y="39370"/>
                  </a:cubicBezTo>
                  <a:cubicBezTo>
                    <a:pt x="2766060" y="54610"/>
                    <a:pt x="2675890" y="440690"/>
                    <a:pt x="2689860" y="633730"/>
                  </a:cubicBezTo>
                  <a:cubicBezTo>
                    <a:pt x="2689860" y="770890"/>
                    <a:pt x="2584450" y="894080"/>
                    <a:pt x="2447290" y="887730"/>
                  </a:cubicBezTo>
                  <a:cubicBezTo>
                    <a:pt x="2334260" y="885190"/>
                    <a:pt x="2112010" y="887730"/>
                    <a:pt x="1968500" y="887730"/>
                  </a:cubicBezTo>
                  <a:cubicBezTo>
                    <a:pt x="1910080" y="887730"/>
                    <a:pt x="1842770" y="948690"/>
                    <a:pt x="1783080" y="1055370"/>
                  </a:cubicBezTo>
                  <a:cubicBezTo>
                    <a:pt x="1765300" y="1087120"/>
                    <a:pt x="1755140" y="1123950"/>
                    <a:pt x="1753870" y="1162050"/>
                  </a:cubicBezTo>
                  <a:cubicBezTo>
                    <a:pt x="1750060" y="1242060"/>
                    <a:pt x="1751330" y="1324610"/>
                    <a:pt x="1752600" y="1404620"/>
                  </a:cubicBezTo>
                  <a:lnTo>
                    <a:pt x="1753870" y="1510030"/>
                  </a:lnTo>
                  <a:cubicBezTo>
                    <a:pt x="1755140" y="1663700"/>
                    <a:pt x="1647190" y="1762760"/>
                    <a:pt x="1508760" y="1764030"/>
                  </a:cubicBezTo>
                  <a:cubicBezTo>
                    <a:pt x="1508760" y="1764030"/>
                    <a:pt x="1156970" y="1764030"/>
                    <a:pt x="1156970" y="1764030"/>
                  </a:cubicBezTo>
                  <a:cubicBezTo>
                    <a:pt x="1029970" y="1764030"/>
                    <a:pt x="910590" y="1835150"/>
                    <a:pt x="906780" y="1972310"/>
                  </a:cubicBezTo>
                  <a:cubicBezTo>
                    <a:pt x="901700" y="2081530"/>
                    <a:pt x="906780" y="2213610"/>
                    <a:pt x="905510" y="2324100"/>
                  </a:cubicBezTo>
                  <a:cubicBezTo>
                    <a:pt x="904240" y="2481580"/>
                    <a:pt x="801370" y="2573020"/>
                    <a:pt x="626110" y="2574290"/>
                  </a:cubicBezTo>
                  <a:lnTo>
                    <a:pt x="331470" y="2574290"/>
                  </a:lnTo>
                  <a:cubicBezTo>
                    <a:pt x="220980" y="2576830"/>
                    <a:pt x="146050" y="2559050"/>
                    <a:pt x="91440" y="2453640"/>
                  </a:cubicBezTo>
                  <a:close/>
                  <a:moveTo>
                    <a:pt x="267970" y="1692910"/>
                  </a:moveTo>
                  <a:lnTo>
                    <a:pt x="604520" y="1692910"/>
                  </a:lnTo>
                  <a:cubicBezTo>
                    <a:pt x="758190" y="1692910"/>
                    <a:pt x="857250" y="1593850"/>
                    <a:pt x="857250" y="1440180"/>
                  </a:cubicBezTo>
                  <a:lnTo>
                    <a:pt x="857250" y="1342390"/>
                  </a:lnTo>
                  <a:cubicBezTo>
                    <a:pt x="855980" y="1258570"/>
                    <a:pt x="855980" y="1172210"/>
                    <a:pt x="859790" y="1088390"/>
                  </a:cubicBezTo>
                  <a:cubicBezTo>
                    <a:pt x="863600" y="972820"/>
                    <a:pt x="951230" y="876300"/>
                    <a:pt x="1073150" y="880110"/>
                  </a:cubicBezTo>
                  <a:cubicBezTo>
                    <a:pt x="1073150" y="880110"/>
                    <a:pt x="1447800" y="880110"/>
                    <a:pt x="1447800" y="880110"/>
                  </a:cubicBezTo>
                  <a:cubicBezTo>
                    <a:pt x="1447800" y="880110"/>
                    <a:pt x="1459230" y="880110"/>
                    <a:pt x="1459230" y="880110"/>
                  </a:cubicBezTo>
                  <a:cubicBezTo>
                    <a:pt x="1522730" y="878840"/>
                    <a:pt x="1581150" y="852170"/>
                    <a:pt x="1624330" y="807720"/>
                  </a:cubicBezTo>
                  <a:cubicBezTo>
                    <a:pt x="1667510" y="762000"/>
                    <a:pt x="1690370" y="702310"/>
                    <a:pt x="1689100" y="640080"/>
                  </a:cubicBezTo>
                  <a:lnTo>
                    <a:pt x="1689100" y="288290"/>
                  </a:lnTo>
                  <a:cubicBezTo>
                    <a:pt x="1687830" y="143510"/>
                    <a:pt x="1593850" y="48260"/>
                    <a:pt x="1449070" y="45720"/>
                  </a:cubicBezTo>
                  <a:cubicBezTo>
                    <a:pt x="1449070" y="45720"/>
                    <a:pt x="1324610" y="45720"/>
                    <a:pt x="1324610" y="45720"/>
                  </a:cubicBezTo>
                  <a:cubicBezTo>
                    <a:pt x="1234440" y="45720"/>
                    <a:pt x="1131570" y="45720"/>
                    <a:pt x="1059180" y="49530"/>
                  </a:cubicBezTo>
                  <a:cubicBezTo>
                    <a:pt x="955040" y="54610"/>
                    <a:pt x="863600" y="147320"/>
                    <a:pt x="859790" y="250190"/>
                  </a:cubicBezTo>
                  <a:cubicBezTo>
                    <a:pt x="857250" y="313690"/>
                    <a:pt x="857250" y="378460"/>
                    <a:pt x="855980" y="439420"/>
                  </a:cubicBezTo>
                  <a:cubicBezTo>
                    <a:pt x="852170" y="492760"/>
                    <a:pt x="861060" y="648970"/>
                    <a:pt x="845820" y="698500"/>
                  </a:cubicBezTo>
                  <a:cubicBezTo>
                    <a:pt x="801370" y="835660"/>
                    <a:pt x="673100" y="855980"/>
                    <a:pt x="601980" y="855980"/>
                  </a:cubicBezTo>
                  <a:cubicBezTo>
                    <a:pt x="601980" y="855980"/>
                    <a:pt x="266700" y="855980"/>
                    <a:pt x="266700" y="855980"/>
                  </a:cubicBezTo>
                  <a:cubicBezTo>
                    <a:pt x="196850" y="854710"/>
                    <a:pt x="129540" y="883920"/>
                    <a:pt x="81280" y="935990"/>
                  </a:cubicBezTo>
                  <a:cubicBezTo>
                    <a:pt x="0" y="1021080"/>
                    <a:pt x="27940" y="1115060"/>
                    <a:pt x="22860" y="1220470"/>
                  </a:cubicBezTo>
                  <a:cubicBezTo>
                    <a:pt x="21590" y="1304290"/>
                    <a:pt x="20320" y="1388110"/>
                    <a:pt x="22860" y="1471930"/>
                  </a:cubicBezTo>
                  <a:cubicBezTo>
                    <a:pt x="30480" y="1600200"/>
                    <a:pt x="134620" y="1696720"/>
                    <a:pt x="267970" y="1692910"/>
                  </a:cubicBezTo>
                  <a:close/>
                  <a:moveTo>
                    <a:pt x="2090420" y="2612390"/>
                  </a:moveTo>
                  <a:cubicBezTo>
                    <a:pt x="2090420" y="2612390"/>
                    <a:pt x="2579370" y="2612390"/>
                    <a:pt x="2579370" y="2612390"/>
                  </a:cubicBezTo>
                  <a:cubicBezTo>
                    <a:pt x="2640330" y="2612390"/>
                    <a:pt x="2689860" y="2564130"/>
                    <a:pt x="2691130" y="2504440"/>
                  </a:cubicBezTo>
                  <a:cubicBezTo>
                    <a:pt x="2693670" y="2501900"/>
                    <a:pt x="2688590" y="1215390"/>
                    <a:pt x="2689860" y="1212850"/>
                  </a:cubicBezTo>
                  <a:cubicBezTo>
                    <a:pt x="2689860" y="1193800"/>
                    <a:pt x="2687320" y="1174750"/>
                    <a:pt x="2686050" y="1158240"/>
                  </a:cubicBezTo>
                  <a:cubicBezTo>
                    <a:pt x="2679700" y="1062990"/>
                    <a:pt x="2584450" y="955040"/>
                    <a:pt x="2457450" y="955040"/>
                  </a:cubicBezTo>
                  <a:cubicBezTo>
                    <a:pt x="2336800" y="952500"/>
                    <a:pt x="2193290" y="951230"/>
                    <a:pt x="2048510" y="955040"/>
                  </a:cubicBezTo>
                  <a:cubicBezTo>
                    <a:pt x="1917700" y="958850"/>
                    <a:pt x="1821180" y="1055370"/>
                    <a:pt x="1821180" y="1183640"/>
                  </a:cubicBezTo>
                  <a:lnTo>
                    <a:pt x="1821180" y="1355090"/>
                  </a:lnTo>
                  <a:lnTo>
                    <a:pt x="1819910" y="1591310"/>
                  </a:lnTo>
                  <a:cubicBezTo>
                    <a:pt x="1818640" y="1666240"/>
                    <a:pt x="1793240" y="1728470"/>
                    <a:pt x="1748790" y="1770380"/>
                  </a:cubicBezTo>
                  <a:cubicBezTo>
                    <a:pt x="1703070" y="1813560"/>
                    <a:pt x="1638300" y="1833880"/>
                    <a:pt x="1562100" y="1831340"/>
                  </a:cubicBezTo>
                  <a:cubicBezTo>
                    <a:pt x="1440180" y="1826260"/>
                    <a:pt x="1336040" y="1828800"/>
                    <a:pt x="1207770" y="1833880"/>
                  </a:cubicBezTo>
                  <a:cubicBezTo>
                    <a:pt x="1073150" y="1838960"/>
                    <a:pt x="974090" y="1941830"/>
                    <a:pt x="976630" y="2071370"/>
                  </a:cubicBezTo>
                  <a:cubicBezTo>
                    <a:pt x="979170" y="2190750"/>
                    <a:pt x="979170" y="2320290"/>
                    <a:pt x="976630" y="2416810"/>
                  </a:cubicBezTo>
                  <a:cubicBezTo>
                    <a:pt x="974090" y="2537460"/>
                    <a:pt x="864870" y="2631440"/>
                    <a:pt x="727710" y="2631440"/>
                  </a:cubicBezTo>
                  <a:lnTo>
                    <a:pt x="384810" y="2631440"/>
                  </a:lnTo>
                  <a:cubicBezTo>
                    <a:pt x="257810" y="2623820"/>
                    <a:pt x="115570" y="2692400"/>
                    <a:pt x="110490" y="2828290"/>
                  </a:cubicBezTo>
                  <a:cubicBezTo>
                    <a:pt x="106680" y="2959100"/>
                    <a:pt x="105410" y="3091180"/>
                    <a:pt x="106680" y="3221990"/>
                  </a:cubicBezTo>
                  <a:cubicBezTo>
                    <a:pt x="107950" y="3267710"/>
                    <a:pt x="123190" y="3313430"/>
                    <a:pt x="147320" y="3354070"/>
                  </a:cubicBezTo>
                  <a:cubicBezTo>
                    <a:pt x="191770" y="3421380"/>
                    <a:pt x="264160" y="3455670"/>
                    <a:pt x="364490" y="3455670"/>
                  </a:cubicBezTo>
                  <a:cubicBezTo>
                    <a:pt x="364490" y="3455670"/>
                    <a:pt x="1052830" y="3455670"/>
                    <a:pt x="1052830" y="3455670"/>
                  </a:cubicBezTo>
                  <a:cubicBezTo>
                    <a:pt x="1221740" y="3454400"/>
                    <a:pt x="1562100" y="3455670"/>
                    <a:pt x="1731010" y="3455670"/>
                  </a:cubicBezTo>
                  <a:cubicBezTo>
                    <a:pt x="1805940" y="3455670"/>
                    <a:pt x="1866900" y="3394710"/>
                    <a:pt x="1866900" y="3319780"/>
                  </a:cubicBezTo>
                  <a:lnTo>
                    <a:pt x="1866900" y="2837180"/>
                  </a:lnTo>
                  <a:cubicBezTo>
                    <a:pt x="1865630" y="2715260"/>
                    <a:pt x="1965960" y="2612390"/>
                    <a:pt x="2090420" y="2612390"/>
                  </a:cubicBezTo>
                  <a:close/>
                  <a:moveTo>
                    <a:pt x="2496820" y="2670810"/>
                  </a:moveTo>
                  <a:lnTo>
                    <a:pt x="2134870" y="2670810"/>
                  </a:lnTo>
                  <a:cubicBezTo>
                    <a:pt x="2020570" y="2670810"/>
                    <a:pt x="1927860" y="2763520"/>
                    <a:pt x="1927860" y="2877820"/>
                  </a:cubicBezTo>
                  <a:lnTo>
                    <a:pt x="1927860" y="3239770"/>
                  </a:lnTo>
                  <a:cubicBezTo>
                    <a:pt x="1927860" y="3354070"/>
                    <a:pt x="2020570" y="3446780"/>
                    <a:pt x="2134870" y="3446780"/>
                  </a:cubicBezTo>
                  <a:lnTo>
                    <a:pt x="2496820" y="3446780"/>
                  </a:lnTo>
                  <a:cubicBezTo>
                    <a:pt x="2611120" y="3446780"/>
                    <a:pt x="2703830" y="3354070"/>
                    <a:pt x="2703830" y="3239770"/>
                  </a:cubicBezTo>
                  <a:lnTo>
                    <a:pt x="2703830" y="2877820"/>
                  </a:lnTo>
                  <a:cubicBezTo>
                    <a:pt x="2703830" y="2763520"/>
                    <a:pt x="2611120" y="2670810"/>
                    <a:pt x="2496820" y="2670810"/>
                  </a:cubicBezTo>
                  <a:close/>
                  <a:moveTo>
                    <a:pt x="248920" y="810260"/>
                  </a:moveTo>
                  <a:lnTo>
                    <a:pt x="596900" y="810260"/>
                  </a:lnTo>
                  <a:cubicBezTo>
                    <a:pt x="711200" y="810260"/>
                    <a:pt x="803910" y="717550"/>
                    <a:pt x="803910" y="603250"/>
                  </a:cubicBezTo>
                  <a:lnTo>
                    <a:pt x="803910" y="276860"/>
                  </a:lnTo>
                  <a:cubicBezTo>
                    <a:pt x="803910" y="162560"/>
                    <a:pt x="711200" y="69850"/>
                    <a:pt x="596900" y="69850"/>
                  </a:cubicBezTo>
                  <a:lnTo>
                    <a:pt x="248920" y="69850"/>
                  </a:lnTo>
                  <a:cubicBezTo>
                    <a:pt x="134620" y="69850"/>
                    <a:pt x="41910" y="162560"/>
                    <a:pt x="41910" y="276860"/>
                  </a:cubicBezTo>
                  <a:lnTo>
                    <a:pt x="41910" y="603250"/>
                  </a:lnTo>
                  <a:cubicBezTo>
                    <a:pt x="41910" y="717550"/>
                    <a:pt x="134620" y="810260"/>
                    <a:pt x="248920" y="810260"/>
                  </a:cubicBezTo>
                  <a:close/>
                </a:path>
              </a:pathLst>
            </a:custGeom>
            <a:blipFill>
              <a:blip r:embed="rId2"/>
              <a:stretch>
                <a:fillRect l="-13693" t="0" r="-13693" b="0"/>
              </a:stretch>
            </a:blipFill>
          </p:spPr>
        </p:sp>
      </p:grpSp>
      <p:sp>
        <p:nvSpPr>
          <p:cNvPr name="Freeform 4" id="4"/>
          <p:cNvSpPr/>
          <p:nvPr/>
        </p:nvSpPr>
        <p:spPr>
          <a:xfrm flipH="false" flipV="false" rot="0">
            <a:off x="14008250" y="-2208965"/>
            <a:ext cx="6945594" cy="7140330"/>
          </a:xfrm>
          <a:custGeom>
            <a:avLst/>
            <a:gdLst/>
            <a:ahLst/>
            <a:cxnLst/>
            <a:rect r="r" b="b" t="t" l="l"/>
            <a:pathLst>
              <a:path h="7140330" w="6945594">
                <a:moveTo>
                  <a:pt x="0" y="0"/>
                </a:moveTo>
                <a:lnTo>
                  <a:pt x="6945594" y="0"/>
                </a:lnTo>
                <a:lnTo>
                  <a:pt x="6945594" y="7140330"/>
                </a:lnTo>
                <a:lnTo>
                  <a:pt x="0" y="714033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5" id="5"/>
          <p:cNvSpPr txBox="true"/>
          <p:nvPr/>
        </p:nvSpPr>
        <p:spPr>
          <a:xfrm rot="0">
            <a:off x="8548040" y="5301334"/>
            <a:ext cx="8330474" cy="2430159"/>
          </a:xfrm>
          <a:prstGeom prst="rect">
            <a:avLst/>
          </a:prstGeom>
        </p:spPr>
        <p:txBody>
          <a:bodyPr anchor="t" rtlCol="false" tIns="0" lIns="0" bIns="0" rIns="0">
            <a:spAutoFit/>
          </a:bodyPr>
          <a:lstStyle/>
          <a:p>
            <a:pPr algn="just">
              <a:lnSpc>
                <a:spcPts val="3840"/>
              </a:lnSpc>
            </a:pPr>
            <a:r>
              <a:rPr lang="en-US" sz="2400">
                <a:solidFill>
                  <a:srgbClr val="FAF9F4"/>
                </a:solidFill>
                <a:latin typeface="Telegraf"/>
              </a:rPr>
              <a:t>Gene therapy holds great promise for revolutionizing the treatment of CRC by addressing the limitations of existing therapies and offering targeted and personalized treatment strategies.</a:t>
            </a:r>
          </a:p>
          <a:p>
            <a:pPr algn="just">
              <a:lnSpc>
                <a:spcPts val="3840"/>
              </a:lnSpc>
            </a:pPr>
          </a:p>
        </p:txBody>
      </p:sp>
      <p:sp>
        <p:nvSpPr>
          <p:cNvPr name="TextBox 6" id="6"/>
          <p:cNvSpPr txBox="true"/>
          <p:nvPr/>
        </p:nvSpPr>
        <p:spPr>
          <a:xfrm rot="0">
            <a:off x="8548040" y="3063685"/>
            <a:ext cx="8695097" cy="2028663"/>
          </a:xfrm>
          <a:prstGeom prst="rect">
            <a:avLst/>
          </a:prstGeom>
        </p:spPr>
        <p:txBody>
          <a:bodyPr anchor="t" rtlCol="false" tIns="0" lIns="0" bIns="0" rIns="0">
            <a:spAutoFit/>
          </a:bodyPr>
          <a:lstStyle/>
          <a:p>
            <a:pPr>
              <a:lnSpc>
                <a:spcPts val="7500"/>
              </a:lnSpc>
            </a:pPr>
            <a:r>
              <a:rPr lang="en-US" sz="7500" spc="-375">
                <a:solidFill>
                  <a:srgbClr val="FAF9F4"/>
                </a:solidFill>
                <a:latin typeface="Telegraf"/>
              </a:rPr>
              <a:t>FUTURE OF CANCER TREATMENT</a:t>
            </a:r>
          </a:p>
        </p:txBody>
      </p:sp>
      <p:sp>
        <p:nvSpPr>
          <p:cNvPr name="TextBox 7" id="7"/>
          <p:cNvSpPr txBox="true"/>
          <p:nvPr/>
        </p:nvSpPr>
        <p:spPr>
          <a:xfrm rot="0">
            <a:off x="8564203" y="1384591"/>
            <a:ext cx="8695097" cy="1435475"/>
          </a:xfrm>
          <a:prstGeom prst="rect">
            <a:avLst/>
          </a:prstGeom>
        </p:spPr>
        <p:txBody>
          <a:bodyPr anchor="t" rtlCol="false" tIns="0" lIns="0" bIns="0" rIns="0">
            <a:spAutoFit/>
          </a:bodyPr>
          <a:lstStyle/>
          <a:p>
            <a:pPr>
              <a:lnSpc>
                <a:spcPts val="10766"/>
              </a:lnSpc>
            </a:pPr>
            <a:r>
              <a:rPr lang="en-US" sz="10766" spc="-538">
                <a:solidFill>
                  <a:srgbClr val="FAF9F4"/>
                </a:solidFill>
                <a:latin typeface="Garamond Italics"/>
              </a:rPr>
              <a:t>Why Gene Therapy?</a:t>
            </a:r>
          </a:p>
        </p:txBody>
      </p:sp>
      <p:sp>
        <p:nvSpPr>
          <p:cNvPr name="TextBox 8" id="8"/>
          <p:cNvSpPr txBox="true"/>
          <p:nvPr/>
        </p:nvSpPr>
        <p:spPr>
          <a:xfrm rot="0">
            <a:off x="298081" y="9674719"/>
            <a:ext cx="159896" cy="449364"/>
          </a:xfrm>
          <a:prstGeom prst="rect">
            <a:avLst/>
          </a:prstGeom>
        </p:spPr>
        <p:txBody>
          <a:bodyPr anchor="t" rtlCol="false" tIns="0" lIns="0" bIns="0" rIns="0">
            <a:spAutoFit/>
          </a:bodyPr>
          <a:lstStyle/>
          <a:p>
            <a:pPr algn="ctr">
              <a:lnSpc>
                <a:spcPts val="3706"/>
              </a:lnSpc>
              <a:spcBef>
                <a:spcPct val="0"/>
              </a:spcBef>
            </a:pPr>
            <a:r>
              <a:rPr lang="en-US" sz="2288">
                <a:solidFill>
                  <a:srgbClr val="FAF9F4"/>
                </a:solidFill>
                <a:latin typeface="Glacial Indifference"/>
              </a:rPr>
              <a:t>5</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AF9F4"/>
        </a:solidFill>
      </p:bgPr>
    </p:bg>
    <p:spTree>
      <p:nvGrpSpPr>
        <p:cNvPr id="1" name=""/>
        <p:cNvGrpSpPr/>
        <p:nvPr/>
      </p:nvGrpSpPr>
      <p:grpSpPr>
        <a:xfrm>
          <a:off x="0" y="0"/>
          <a:ext cx="0" cy="0"/>
          <a:chOff x="0" y="0"/>
          <a:chExt cx="0" cy="0"/>
        </a:xfrm>
      </p:grpSpPr>
      <p:sp>
        <p:nvSpPr>
          <p:cNvPr name="AutoShape 2" id="2"/>
          <p:cNvSpPr/>
          <p:nvPr/>
        </p:nvSpPr>
        <p:spPr>
          <a:xfrm>
            <a:off x="6324170" y="4467547"/>
            <a:ext cx="11963830" cy="0"/>
          </a:xfrm>
          <a:prstGeom prst="line">
            <a:avLst/>
          </a:prstGeom>
          <a:ln cap="flat" w="28575">
            <a:solidFill>
              <a:srgbClr val="242526"/>
            </a:solidFill>
            <a:prstDash val="solid"/>
            <a:headEnd type="none" len="sm" w="sm"/>
            <a:tailEnd type="none" len="sm" w="sm"/>
          </a:ln>
        </p:spPr>
      </p:sp>
      <p:sp>
        <p:nvSpPr>
          <p:cNvPr name="Freeform 3" id="3"/>
          <p:cNvSpPr/>
          <p:nvPr/>
        </p:nvSpPr>
        <p:spPr>
          <a:xfrm flipH="false" flipV="false" rot="0">
            <a:off x="1028700" y="6207107"/>
            <a:ext cx="3155968" cy="3155968"/>
          </a:xfrm>
          <a:custGeom>
            <a:avLst/>
            <a:gdLst/>
            <a:ahLst/>
            <a:cxnLst/>
            <a:rect r="r" b="b" t="t" l="l"/>
            <a:pathLst>
              <a:path h="3155968" w="3155968">
                <a:moveTo>
                  <a:pt x="0" y="0"/>
                </a:moveTo>
                <a:lnTo>
                  <a:pt x="3155968" y="0"/>
                </a:lnTo>
                <a:lnTo>
                  <a:pt x="3155968" y="3155968"/>
                </a:lnTo>
                <a:lnTo>
                  <a:pt x="0" y="315596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4" id="4"/>
          <p:cNvSpPr/>
          <p:nvPr/>
        </p:nvSpPr>
        <p:spPr>
          <a:xfrm flipH="false" flipV="false" rot="5400000">
            <a:off x="3314392" y="4961201"/>
            <a:ext cx="1740553" cy="3088078"/>
          </a:xfrm>
          <a:custGeom>
            <a:avLst/>
            <a:gdLst/>
            <a:ahLst/>
            <a:cxnLst/>
            <a:rect r="r" b="b" t="t" l="l"/>
            <a:pathLst>
              <a:path h="3088078" w="1740553">
                <a:moveTo>
                  <a:pt x="0" y="0"/>
                </a:moveTo>
                <a:lnTo>
                  <a:pt x="1740553" y="0"/>
                </a:lnTo>
                <a:lnTo>
                  <a:pt x="1740553" y="3088078"/>
                </a:lnTo>
                <a:lnTo>
                  <a:pt x="0" y="308807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5" id="5"/>
          <p:cNvSpPr/>
          <p:nvPr/>
        </p:nvSpPr>
        <p:spPr>
          <a:xfrm flipH="false" flipV="false" rot="0">
            <a:off x="1453462" y="4453260"/>
            <a:ext cx="1590031" cy="1590031"/>
          </a:xfrm>
          <a:custGeom>
            <a:avLst/>
            <a:gdLst/>
            <a:ahLst/>
            <a:cxnLst/>
            <a:rect r="r" b="b" t="t" l="l"/>
            <a:pathLst>
              <a:path h="1590031" w="1590031">
                <a:moveTo>
                  <a:pt x="0" y="0"/>
                </a:moveTo>
                <a:lnTo>
                  <a:pt x="1590031" y="0"/>
                </a:lnTo>
                <a:lnTo>
                  <a:pt x="1590031" y="1590030"/>
                </a:lnTo>
                <a:lnTo>
                  <a:pt x="0" y="159003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6" id="6"/>
          <p:cNvSpPr txBox="true"/>
          <p:nvPr/>
        </p:nvSpPr>
        <p:spPr>
          <a:xfrm rot="0">
            <a:off x="8219513" y="3190709"/>
            <a:ext cx="9308203" cy="2207382"/>
          </a:xfrm>
          <a:prstGeom prst="rect">
            <a:avLst/>
          </a:prstGeom>
        </p:spPr>
        <p:txBody>
          <a:bodyPr anchor="t" rtlCol="false" tIns="0" lIns="0" bIns="0" rIns="0">
            <a:spAutoFit/>
          </a:bodyPr>
          <a:lstStyle/>
          <a:p>
            <a:pPr>
              <a:lnSpc>
                <a:spcPts val="2214"/>
              </a:lnSpc>
            </a:pPr>
            <a:r>
              <a:rPr lang="en-US" sz="1582">
                <a:solidFill>
                  <a:srgbClr val="242526"/>
                </a:solidFill>
                <a:latin typeface="Canva Sans"/>
              </a:rPr>
              <a:t>One of the significant </a:t>
            </a:r>
            <a:r>
              <a:rPr lang="en-US" sz="1582">
                <a:solidFill>
                  <a:srgbClr val="242526"/>
                </a:solidFill>
                <a:latin typeface="Canva Sans Bold"/>
              </a:rPr>
              <a:t>advantages</a:t>
            </a:r>
            <a:r>
              <a:rPr lang="en-US" sz="1582">
                <a:solidFill>
                  <a:srgbClr val="242526"/>
                </a:solidFill>
                <a:latin typeface="Canva Sans"/>
              </a:rPr>
              <a:t> of gene therapy is its potential for </a:t>
            </a:r>
            <a:r>
              <a:rPr lang="en-US" sz="1582">
                <a:solidFill>
                  <a:srgbClr val="242526"/>
                </a:solidFill>
                <a:latin typeface="Canva Sans Bold"/>
              </a:rPr>
              <a:t>targeted treatment</a:t>
            </a:r>
            <a:r>
              <a:rPr lang="en-US" sz="1582">
                <a:solidFill>
                  <a:srgbClr val="242526"/>
                </a:solidFill>
                <a:latin typeface="Canva Sans"/>
              </a:rPr>
              <a:t>, where therapeutic genes are delivered </a:t>
            </a:r>
            <a:r>
              <a:rPr lang="en-US" sz="1582">
                <a:solidFill>
                  <a:srgbClr val="242526"/>
                </a:solidFill>
                <a:latin typeface="Canva Sans Bold"/>
              </a:rPr>
              <a:t>directly</a:t>
            </a:r>
            <a:r>
              <a:rPr lang="en-US" sz="1582">
                <a:solidFill>
                  <a:srgbClr val="242526"/>
                </a:solidFill>
                <a:latin typeface="Canva Sans"/>
              </a:rPr>
              <a:t> to cancer cells, </a:t>
            </a:r>
            <a:r>
              <a:rPr lang="en-US" sz="1582">
                <a:solidFill>
                  <a:srgbClr val="242526"/>
                </a:solidFill>
                <a:latin typeface="Canva Sans Bold"/>
              </a:rPr>
              <a:t>minimizing damage</a:t>
            </a:r>
            <a:r>
              <a:rPr lang="en-US" sz="1582">
                <a:solidFill>
                  <a:srgbClr val="242526"/>
                </a:solidFill>
                <a:latin typeface="Canva Sans"/>
              </a:rPr>
              <a:t> to healthy tissues. Gene therapy can also be</a:t>
            </a:r>
            <a:r>
              <a:rPr lang="en-US" sz="1582">
                <a:solidFill>
                  <a:srgbClr val="242526"/>
                </a:solidFill>
                <a:latin typeface="Canva Sans Bold"/>
              </a:rPr>
              <a:t> tailored</a:t>
            </a:r>
            <a:r>
              <a:rPr lang="en-US" sz="1582">
                <a:solidFill>
                  <a:srgbClr val="242526"/>
                </a:solidFill>
                <a:latin typeface="Canva Sans"/>
              </a:rPr>
              <a:t> to individual patients based on their </a:t>
            </a:r>
            <a:r>
              <a:rPr lang="en-US" sz="1582">
                <a:solidFill>
                  <a:srgbClr val="242526"/>
                </a:solidFill>
                <a:latin typeface="Canva Sans Bold"/>
              </a:rPr>
              <a:t>genetic makeup</a:t>
            </a:r>
            <a:r>
              <a:rPr lang="en-US" sz="1582">
                <a:solidFill>
                  <a:srgbClr val="242526"/>
                </a:solidFill>
                <a:latin typeface="Canva Sans"/>
              </a:rPr>
              <a:t> and </a:t>
            </a:r>
            <a:r>
              <a:rPr lang="en-US" sz="1582">
                <a:solidFill>
                  <a:srgbClr val="242526"/>
                </a:solidFill>
                <a:latin typeface="Canva Sans Bold"/>
              </a:rPr>
              <a:t>tumor characteristics</a:t>
            </a:r>
            <a:r>
              <a:rPr lang="en-US" sz="1582">
                <a:solidFill>
                  <a:srgbClr val="242526"/>
                </a:solidFill>
                <a:latin typeface="Canva Sans"/>
              </a:rPr>
              <a:t>, leading to </a:t>
            </a:r>
            <a:r>
              <a:rPr lang="en-US" sz="1582">
                <a:solidFill>
                  <a:srgbClr val="242526"/>
                </a:solidFill>
                <a:latin typeface="Canva Sans Bold"/>
              </a:rPr>
              <a:t>personalized treatment</a:t>
            </a:r>
            <a:r>
              <a:rPr lang="en-US" sz="1582">
                <a:solidFill>
                  <a:srgbClr val="242526"/>
                </a:solidFill>
                <a:latin typeface="Canva Sans"/>
              </a:rPr>
              <a:t> strategies.</a:t>
            </a:r>
          </a:p>
          <a:p>
            <a:pPr>
              <a:lnSpc>
                <a:spcPts val="2214"/>
              </a:lnSpc>
            </a:pPr>
          </a:p>
          <a:p>
            <a:pPr>
              <a:lnSpc>
                <a:spcPts val="2214"/>
              </a:lnSpc>
            </a:pPr>
          </a:p>
          <a:p>
            <a:pPr>
              <a:lnSpc>
                <a:spcPts val="2214"/>
              </a:lnSpc>
            </a:pPr>
          </a:p>
          <a:p>
            <a:pPr>
              <a:lnSpc>
                <a:spcPts val="2214"/>
              </a:lnSpc>
              <a:spcBef>
                <a:spcPct val="0"/>
              </a:spcBef>
            </a:pPr>
          </a:p>
        </p:txBody>
      </p:sp>
      <p:sp>
        <p:nvSpPr>
          <p:cNvPr name="TextBox 7" id="7"/>
          <p:cNvSpPr txBox="true"/>
          <p:nvPr/>
        </p:nvSpPr>
        <p:spPr>
          <a:xfrm rot="0">
            <a:off x="8219513" y="2707202"/>
            <a:ext cx="4868618" cy="377166"/>
          </a:xfrm>
          <a:prstGeom prst="rect">
            <a:avLst/>
          </a:prstGeom>
        </p:spPr>
        <p:txBody>
          <a:bodyPr anchor="t" rtlCol="false" tIns="0" lIns="0" bIns="0" rIns="0">
            <a:spAutoFit/>
          </a:bodyPr>
          <a:lstStyle/>
          <a:p>
            <a:pPr>
              <a:lnSpc>
                <a:spcPts val="2755"/>
              </a:lnSpc>
            </a:pPr>
            <a:r>
              <a:rPr lang="en-US" sz="2505" spc="-125">
                <a:solidFill>
                  <a:srgbClr val="242526"/>
                </a:solidFill>
                <a:latin typeface="Telegraf Medium"/>
              </a:rPr>
              <a:t>Advantage of gene therapy </a:t>
            </a:r>
          </a:p>
        </p:txBody>
      </p:sp>
      <p:sp>
        <p:nvSpPr>
          <p:cNvPr name="TextBox 8" id="8"/>
          <p:cNvSpPr txBox="true"/>
          <p:nvPr/>
        </p:nvSpPr>
        <p:spPr>
          <a:xfrm rot="0">
            <a:off x="6452415" y="2752305"/>
            <a:ext cx="1253003" cy="1076243"/>
          </a:xfrm>
          <a:prstGeom prst="rect">
            <a:avLst/>
          </a:prstGeom>
        </p:spPr>
        <p:txBody>
          <a:bodyPr anchor="t" rtlCol="false" tIns="0" lIns="0" bIns="0" rIns="0">
            <a:spAutoFit/>
          </a:bodyPr>
          <a:lstStyle/>
          <a:p>
            <a:pPr>
              <a:lnSpc>
                <a:spcPts val="7449"/>
              </a:lnSpc>
            </a:pPr>
            <a:r>
              <a:rPr lang="en-US" sz="7449" spc="-372">
                <a:solidFill>
                  <a:srgbClr val="242526"/>
                </a:solidFill>
                <a:latin typeface="Telegraf"/>
              </a:rPr>
              <a:t>01</a:t>
            </a:r>
          </a:p>
        </p:txBody>
      </p:sp>
      <p:grpSp>
        <p:nvGrpSpPr>
          <p:cNvPr name="Group 9" id="9"/>
          <p:cNvGrpSpPr/>
          <p:nvPr/>
        </p:nvGrpSpPr>
        <p:grpSpPr>
          <a:xfrm rot="0">
            <a:off x="6324170" y="4884105"/>
            <a:ext cx="11075301" cy="1931652"/>
            <a:chOff x="0" y="0"/>
            <a:chExt cx="14767068" cy="2575536"/>
          </a:xfrm>
        </p:grpSpPr>
        <p:sp>
          <p:nvSpPr>
            <p:cNvPr name="TextBox 10" id="10"/>
            <p:cNvSpPr txBox="true"/>
            <p:nvPr/>
          </p:nvSpPr>
          <p:spPr>
            <a:xfrm rot="0">
              <a:off x="2365561" y="1117818"/>
              <a:ext cx="12401508" cy="1457718"/>
            </a:xfrm>
            <a:prstGeom prst="rect">
              <a:avLst/>
            </a:prstGeom>
          </p:spPr>
          <p:txBody>
            <a:bodyPr anchor="t" rtlCol="false" tIns="0" lIns="0" bIns="0" rIns="0">
              <a:spAutoFit/>
            </a:bodyPr>
            <a:lstStyle/>
            <a:p>
              <a:pPr>
                <a:lnSpc>
                  <a:spcPts val="2214"/>
                </a:lnSpc>
              </a:pPr>
            </a:p>
            <a:p>
              <a:pPr>
                <a:lnSpc>
                  <a:spcPts val="2214"/>
                </a:lnSpc>
              </a:pPr>
            </a:p>
            <a:p>
              <a:pPr>
                <a:lnSpc>
                  <a:spcPts val="2214"/>
                </a:lnSpc>
              </a:pPr>
            </a:p>
            <a:p>
              <a:pPr>
                <a:lnSpc>
                  <a:spcPts val="2214"/>
                </a:lnSpc>
                <a:spcBef>
                  <a:spcPct val="0"/>
                </a:spcBef>
              </a:pPr>
            </a:p>
          </p:txBody>
        </p:sp>
        <p:sp>
          <p:nvSpPr>
            <p:cNvPr name="TextBox 11" id="11"/>
            <p:cNvSpPr txBox="true"/>
            <p:nvPr/>
          </p:nvSpPr>
          <p:spPr>
            <a:xfrm rot="0">
              <a:off x="2356131" y="0"/>
              <a:ext cx="7084506" cy="502888"/>
            </a:xfrm>
            <a:prstGeom prst="rect">
              <a:avLst/>
            </a:prstGeom>
          </p:spPr>
          <p:txBody>
            <a:bodyPr anchor="t" rtlCol="false" tIns="0" lIns="0" bIns="0" rIns="0">
              <a:spAutoFit/>
            </a:bodyPr>
            <a:lstStyle/>
            <a:p>
              <a:pPr>
                <a:lnSpc>
                  <a:spcPts val="2755"/>
                </a:lnSpc>
              </a:pPr>
              <a:r>
                <a:rPr lang="en-US" sz="2505" spc="-125">
                  <a:solidFill>
                    <a:srgbClr val="242526"/>
                  </a:solidFill>
                  <a:latin typeface="Telegraf"/>
                </a:rPr>
                <a:t>Gene Therapy modalities </a:t>
              </a:r>
            </a:p>
          </p:txBody>
        </p:sp>
        <p:sp>
          <p:nvSpPr>
            <p:cNvPr name="TextBox 12" id="12"/>
            <p:cNvSpPr txBox="true"/>
            <p:nvPr/>
          </p:nvSpPr>
          <p:spPr>
            <a:xfrm rot="0">
              <a:off x="0" y="82949"/>
              <a:ext cx="1670671" cy="1454041"/>
            </a:xfrm>
            <a:prstGeom prst="rect">
              <a:avLst/>
            </a:prstGeom>
          </p:spPr>
          <p:txBody>
            <a:bodyPr anchor="t" rtlCol="false" tIns="0" lIns="0" bIns="0" rIns="0">
              <a:spAutoFit/>
            </a:bodyPr>
            <a:lstStyle/>
            <a:p>
              <a:pPr>
                <a:lnSpc>
                  <a:spcPts val="7449"/>
                </a:lnSpc>
              </a:pPr>
              <a:r>
                <a:rPr lang="en-US" sz="7449" spc="-372">
                  <a:solidFill>
                    <a:srgbClr val="242526"/>
                  </a:solidFill>
                  <a:latin typeface="Telegraf"/>
                </a:rPr>
                <a:t>02</a:t>
              </a:r>
            </a:p>
          </p:txBody>
        </p:sp>
      </p:grpSp>
      <p:sp>
        <p:nvSpPr>
          <p:cNvPr name="TextBox 13" id="13"/>
          <p:cNvSpPr txBox="true"/>
          <p:nvPr/>
        </p:nvSpPr>
        <p:spPr>
          <a:xfrm rot="0">
            <a:off x="464004" y="690926"/>
            <a:ext cx="4778398" cy="2163194"/>
          </a:xfrm>
          <a:prstGeom prst="rect">
            <a:avLst/>
          </a:prstGeom>
        </p:spPr>
        <p:txBody>
          <a:bodyPr anchor="t" rtlCol="false" tIns="0" lIns="0" bIns="0" rIns="0">
            <a:spAutoFit/>
          </a:bodyPr>
          <a:lstStyle/>
          <a:p>
            <a:pPr>
              <a:lnSpc>
                <a:spcPts val="7986"/>
              </a:lnSpc>
            </a:pPr>
            <a:r>
              <a:rPr lang="en-US" sz="7986" spc="-399">
                <a:solidFill>
                  <a:srgbClr val="242526"/>
                </a:solidFill>
                <a:latin typeface="Telegraf"/>
              </a:rPr>
              <a:t>Gene</a:t>
            </a:r>
          </a:p>
          <a:p>
            <a:pPr>
              <a:lnSpc>
                <a:spcPts val="7986"/>
              </a:lnSpc>
            </a:pPr>
            <a:r>
              <a:rPr lang="en-US" sz="7986" spc="-399">
                <a:solidFill>
                  <a:srgbClr val="242526"/>
                </a:solidFill>
                <a:latin typeface="Telegraf"/>
              </a:rPr>
              <a:t>Therapy</a:t>
            </a:r>
          </a:p>
        </p:txBody>
      </p:sp>
      <p:sp>
        <p:nvSpPr>
          <p:cNvPr name="TextBox 14" id="14"/>
          <p:cNvSpPr txBox="true"/>
          <p:nvPr/>
        </p:nvSpPr>
        <p:spPr>
          <a:xfrm rot="0">
            <a:off x="8219513" y="8174085"/>
            <a:ext cx="9926369" cy="1498925"/>
          </a:xfrm>
          <a:prstGeom prst="rect">
            <a:avLst/>
          </a:prstGeom>
        </p:spPr>
        <p:txBody>
          <a:bodyPr anchor="t" rtlCol="false" tIns="0" lIns="0" bIns="0" rIns="0">
            <a:spAutoFit/>
          </a:bodyPr>
          <a:lstStyle/>
          <a:p>
            <a:pPr>
              <a:lnSpc>
                <a:spcPts val="2502"/>
              </a:lnSpc>
            </a:pPr>
            <a:r>
              <a:rPr lang="en-US" sz="1787">
                <a:solidFill>
                  <a:srgbClr val="242526"/>
                </a:solidFill>
                <a:latin typeface="Canva Sans Bold"/>
              </a:rPr>
              <a:t>RNA-based therapies, such as small interfering RNAs (siRNAs) and messenger RNAs (mRNAs), have emerged as promising tools for gene therapy in CRC.</a:t>
            </a:r>
            <a:r>
              <a:rPr lang="en-US" sz="1787">
                <a:solidFill>
                  <a:srgbClr val="242526"/>
                </a:solidFill>
                <a:latin typeface="Canva Sans"/>
              </a:rPr>
              <a:t> </a:t>
            </a:r>
          </a:p>
          <a:p>
            <a:pPr>
              <a:lnSpc>
                <a:spcPts val="2362"/>
              </a:lnSpc>
            </a:pPr>
          </a:p>
          <a:p>
            <a:pPr>
              <a:lnSpc>
                <a:spcPts val="2362"/>
              </a:lnSpc>
            </a:pPr>
          </a:p>
          <a:p>
            <a:pPr>
              <a:lnSpc>
                <a:spcPts val="2362"/>
              </a:lnSpc>
              <a:spcBef>
                <a:spcPct val="0"/>
              </a:spcBef>
            </a:pPr>
          </a:p>
        </p:txBody>
      </p:sp>
      <p:sp>
        <p:nvSpPr>
          <p:cNvPr name="TextBox 15" id="15"/>
          <p:cNvSpPr txBox="true"/>
          <p:nvPr/>
        </p:nvSpPr>
        <p:spPr>
          <a:xfrm rot="0">
            <a:off x="8219513" y="7681053"/>
            <a:ext cx="4868618" cy="374714"/>
          </a:xfrm>
          <a:prstGeom prst="rect">
            <a:avLst/>
          </a:prstGeom>
        </p:spPr>
        <p:txBody>
          <a:bodyPr anchor="t" rtlCol="false" tIns="0" lIns="0" bIns="0" rIns="0">
            <a:spAutoFit/>
          </a:bodyPr>
          <a:lstStyle/>
          <a:p>
            <a:pPr>
              <a:lnSpc>
                <a:spcPts val="2755"/>
              </a:lnSpc>
            </a:pPr>
            <a:r>
              <a:rPr lang="en-US" sz="2505" spc="-125">
                <a:solidFill>
                  <a:srgbClr val="242526"/>
                </a:solidFill>
                <a:latin typeface="Telegraf"/>
              </a:rPr>
              <a:t>Using RNAi for gene therapy</a:t>
            </a:r>
            <a:r>
              <a:rPr lang="en-US" sz="2505" spc="-125">
                <a:solidFill>
                  <a:srgbClr val="242526"/>
                </a:solidFill>
                <a:latin typeface="Telegraf"/>
              </a:rPr>
              <a:t> </a:t>
            </a:r>
          </a:p>
        </p:txBody>
      </p:sp>
      <p:sp>
        <p:nvSpPr>
          <p:cNvPr name="TextBox 16" id="16"/>
          <p:cNvSpPr txBox="true"/>
          <p:nvPr/>
        </p:nvSpPr>
        <p:spPr>
          <a:xfrm rot="0">
            <a:off x="6452415" y="7726157"/>
            <a:ext cx="1253003" cy="1076258"/>
          </a:xfrm>
          <a:prstGeom prst="rect">
            <a:avLst/>
          </a:prstGeom>
        </p:spPr>
        <p:txBody>
          <a:bodyPr anchor="t" rtlCol="false" tIns="0" lIns="0" bIns="0" rIns="0">
            <a:spAutoFit/>
          </a:bodyPr>
          <a:lstStyle/>
          <a:p>
            <a:pPr>
              <a:lnSpc>
                <a:spcPts val="7449"/>
              </a:lnSpc>
            </a:pPr>
            <a:r>
              <a:rPr lang="en-US" sz="7449" spc="-372">
                <a:solidFill>
                  <a:srgbClr val="242526"/>
                </a:solidFill>
                <a:latin typeface="Telegraf"/>
              </a:rPr>
              <a:t>03</a:t>
            </a:r>
          </a:p>
        </p:txBody>
      </p:sp>
      <p:sp>
        <p:nvSpPr>
          <p:cNvPr name="AutoShape 17" id="17"/>
          <p:cNvSpPr/>
          <p:nvPr/>
        </p:nvSpPr>
        <p:spPr>
          <a:xfrm>
            <a:off x="6324170" y="7254669"/>
            <a:ext cx="11963830" cy="0"/>
          </a:xfrm>
          <a:prstGeom prst="line">
            <a:avLst/>
          </a:prstGeom>
          <a:ln cap="flat" w="28575">
            <a:solidFill>
              <a:srgbClr val="242526"/>
            </a:solidFill>
            <a:prstDash val="solid"/>
            <a:headEnd type="none" len="sm" w="sm"/>
            <a:tailEnd type="none" len="sm" w="sm"/>
          </a:ln>
        </p:spPr>
      </p:sp>
      <p:sp>
        <p:nvSpPr>
          <p:cNvPr name="TextBox 18" id="18"/>
          <p:cNvSpPr txBox="true"/>
          <p:nvPr/>
        </p:nvSpPr>
        <p:spPr>
          <a:xfrm rot="0">
            <a:off x="8219513" y="5323181"/>
            <a:ext cx="9308203" cy="1931489"/>
          </a:xfrm>
          <a:prstGeom prst="rect">
            <a:avLst/>
          </a:prstGeom>
        </p:spPr>
        <p:txBody>
          <a:bodyPr anchor="t" rtlCol="false" tIns="0" lIns="0" bIns="0" rIns="0">
            <a:spAutoFit/>
          </a:bodyPr>
          <a:lstStyle/>
          <a:p>
            <a:pPr>
              <a:lnSpc>
                <a:spcPts val="2214"/>
              </a:lnSpc>
            </a:pPr>
            <a:r>
              <a:rPr lang="en-US" sz="1582">
                <a:solidFill>
                  <a:srgbClr val="242526"/>
                </a:solidFill>
                <a:latin typeface="Canva Sans"/>
              </a:rPr>
              <a:t>Some existing delivery methods include viral vectors, non-viral vectors, and RNA-based therapies. </a:t>
            </a:r>
          </a:p>
          <a:p>
            <a:pPr marL="341584" indent="-170792" lvl="1">
              <a:lnSpc>
                <a:spcPts val="2214"/>
              </a:lnSpc>
              <a:buFont typeface="Arial"/>
              <a:buChar char="•"/>
            </a:pPr>
            <a:r>
              <a:rPr lang="en-US" sz="1582">
                <a:solidFill>
                  <a:srgbClr val="242526"/>
                </a:solidFill>
                <a:latin typeface="Canva Sans Bold"/>
              </a:rPr>
              <a:t>Viral vectors</a:t>
            </a:r>
            <a:r>
              <a:rPr lang="en-US" sz="1582">
                <a:solidFill>
                  <a:srgbClr val="242526"/>
                </a:solidFill>
                <a:latin typeface="Canva Sans"/>
              </a:rPr>
              <a:t> face the issue of </a:t>
            </a:r>
            <a:r>
              <a:rPr lang="en-US" sz="1582">
                <a:solidFill>
                  <a:srgbClr val="242526"/>
                </a:solidFill>
                <a:latin typeface="Canva Sans Bold"/>
              </a:rPr>
              <a:t>limited capacity</a:t>
            </a:r>
            <a:r>
              <a:rPr lang="en-US" sz="1582">
                <a:solidFill>
                  <a:srgbClr val="242526"/>
                </a:solidFill>
                <a:latin typeface="Canva Sans"/>
              </a:rPr>
              <a:t> for large genes and they might trigger </a:t>
            </a:r>
            <a:r>
              <a:rPr lang="en-US" sz="1582">
                <a:solidFill>
                  <a:srgbClr val="242526"/>
                </a:solidFill>
                <a:latin typeface="Canva Sans Bold"/>
              </a:rPr>
              <a:t>immune responses</a:t>
            </a:r>
            <a:r>
              <a:rPr lang="en-US" sz="1582">
                <a:solidFill>
                  <a:srgbClr val="242526"/>
                </a:solidFill>
                <a:latin typeface="Canva Sans"/>
              </a:rPr>
              <a:t>. </a:t>
            </a:r>
          </a:p>
          <a:p>
            <a:pPr marL="341584" indent="-170792" lvl="1">
              <a:lnSpc>
                <a:spcPts val="2214"/>
              </a:lnSpc>
              <a:buFont typeface="Arial"/>
              <a:buChar char="•"/>
            </a:pPr>
            <a:r>
              <a:rPr lang="en-US" sz="1582">
                <a:solidFill>
                  <a:srgbClr val="242526"/>
                </a:solidFill>
                <a:latin typeface="Canva Sans Bold"/>
              </a:rPr>
              <a:t>Non-viral vectors</a:t>
            </a:r>
            <a:r>
              <a:rPr lang="en-US" sz="1582">
                <a:solidFill>
                  <a:srgbClr val="242526"/>
                </a:solidFill>
                <a:latin typeface="Canva Sans"/>
              </a:rPr>
              <a:t>, like liposomes and nanoparticles, offer the advantage of reduced immunogenicity and toxicity, but they face issues in </a:t>
            </a:r>
            <a:r>
              <a:rPr lang="en-US" sz="1582">
                <a:solidFill>
                  <a:srgbClr val="242526"/>
                </a:solidFill>
                <a:latin typeface="Canva Sans Bold"/>
              </a:rPr>
              <a:t>transfection</a:t>
            </a:r>
            <a:r>
              <a:rPr lang="en-US" sz="1582">
                <a:solidFill>
                  <a:srgbClr val="242526"/>
                </a:solidFill>
                <a:latin typeface="Canva Sans"/>
              </a:rPr>
              <a:t> </a:t>
            </a:r>
            <a:r>
              <a:rPr lang="en-US" sz="1582">
                <a:solidFill>
                  <a:srgbClr val="242526"/>
                </a:solidFill>
                <a:latin typeface="Canva Sans Bold"/>
              </a:rPr>
              <a:t>efficiency</a:t>
            </a:r>
            <a:r>
              <a:rPr lang="en-US" sz="1582">
                <a:solidFill>
                  <a:srgbClr val="242526"/>
                </a:solidFill>
                <a:latin typeface="Canva Sans"/>
              </a:rPr>
              <a:t> and </a:t>
            </a:r>
            <a:r>
              <a:rPr lang="en-US" sz="1582">
                <a:solidFill>
                  <a:srgbClr val="242526"/>
                </a:solidFill>
                <a:latin typeface="Canva Sans Bold"/>
              </a:rPr>
              <a:t>stability</a:t>
            </a:r>
            <a:r>
              <a:rPr lang="en-US" sz="1582">
                <a:solidFill>
                  <a:srgbClr val="242526"/>
                </a:solidFill>
                <a:latin typeface="Canva Sans"/>
              </a:rPr>
              <a:t>.</a:t>
            </a:r>
          </a:p>
          <a:p>
            <a:pPr>
              <a:lnSpc>
                <a:spcPts val="2214"/>
              </a:lnSpc>
              <a:spcBef>
                <a:spcPct val="0"/>
              </a:spcBef>
            </a:pPr>
          </a:p>
        </p:txBody>
      </p:sp>
      <p:sp>
        <p:nvSpPr>
          <p:cNvPr name="TextBox 19" id="19"/>
          <p:cNvSpPr txBox="true"/>
          <p:nvPr/>
        </p:nvSpPr>
        <p:spPr>
          <a:xfrm rot="0">
            <a:off x="274295" y="9684241"/>
            <a:ext cx="148838" cy="449364"/>
          </a:xfrm>
          <a:prstGeom prst="rect">
            <a:avLst/>
          </a:prstGeom>
        </p:spPr>
        <p:txBody>
          <a:bodyPr anchor="t" rtlCol="false" tIns="0" lIns="0" bIns="0" rIns="0">
            <a:spAutoFit/>
          </a:bodyPr>
          <a:lstStyle/>
          <a:p>
            <a:pPr algn="ctr">
              <a:lnSpc>
                <a:spcPts val="3706"/>
              </a:lnSpc>
              <a:spcBef>
                <a:spcPct val="0"/>
              </a:spcBef>
            </a:pPr>
            <a:r>
              <a:rPr lang="en-US" sz="2288">
                <a:solidFill>
                  <a:srgbClr val="000000"/>
                </a:solidFill>
                <a:latin typeface="Glacial Indifference"/>
              </a:rPr>
              <a:t>6</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242526"/>
        </a:solidFill>
      </p:bgPr>
    </p:bg>
    <p:spTree>
      <p:nvGrpSpPr>
        <p:cNvPr id="1" name=""/>
        <p:cNvGrpSpPr/>
        <p:nvPr/>
      </p:nvGrpSpPr>
      <p:grpSpPr>
        <a:xfrm>
          <a:off x="0" y="0"/>
          <a:ext cx="0" cy="0"/>
          <a:chOff x="0" y="0"/>
          <a:chExt cx="0" cy="0"/>
        </a:xfrm>
      </p:grpSpPr>
      <p:grpSp>
        <p:nvGrpSpPr>
          <p:cNvPr name="Group 2" id="2"/>
          <p:cNvGrpSpPr/>
          <p:nvPr/>
        </p:nvGrpSpPr>
        <p:grpSpPr>
          <a:xfrm rot="0">
            <a:off x="1028700" y="-678469"/>
            <a:ext cx="8283761" cy="6156941"/>
            <a:chOff x="0" y="0"/>
            <a:chExt cx="4659630" cy="3463290"/>
          </a:xfrm>
        </p:grpSpPr>
        <p:sp>
          <p:nvSpPr>
            <p:cNvPr name="Freeform 3" id="3"/>
            <p:cNvSpPr/>
            <p:nvPr/>
          </p:nvSpPr>
          <p:spPr>
            <a:xfrm flipH="false" flipV="false" rot="0">
              <a:off x="-1270" y="-15240"/>
              <a:ext cx="4699000" cy="3478530"/>
            </a:xfrm>
            <a:custGeom>
              <a:avLst/>
              <a:gdLst/>
              <a:ahLst/>
              <a:cxnLst/>
              <a:rect r="r" b="b" t="t" l="l"/>
              <a:pathLst>
                <a:path h="3478530" w="4699000">
                  <a:moveTo>
                    <a:pt x="2319020" y="2298700"/>
                  </a:moveTo>
                  <a:lnTo>
                    <a:pt x="1769110" y="2298700"/>
                  </a:lnTo>
                  <a:cubicBezTo>
                    <a:pt x="1413510" y="2298700"/>
                    <a:pt x="1158240" y="2548890"/>
                    <a:pt x="1148080" y="2903220"/>
                  </a:cubicBezTo>
                  <a:cubicBezTo>
                    <a:pt x="1140460" y="3214370"/>
                    <a:pt x="896620" y="3451860"/>
                    <a:pt x="588010" y="3448050"/>
                  </a:cubicBezTo>
                  <a:cubicBezTo>
                    <a:pt x="289560" y="3442970"/>
                    <a:pt x="49530" y="3200400"/>
                    <a:pt x="46990" y="2901950"/>
                  </a:cubicBezTo>
                  <a:cubicBezTo>
                    <a:pt x="43180" y="2599690"/>
                    <a:pt x="284480" y="2354580"/>
                    <a:pt x="590550" y="2346960"/>
                  </a:cubicBezTo>
                  <a:cubicBezTo>
                    <a:pt x="938530" y="2339340"/>
                    <a:pt x="1188720" y="2090420"/>
                    <a:pt x="1197610" y="1744980"/>
                  </a:cubicBezTo>
                  <a:cubicBezTo>
                    <a:pt x="1205230" y="1432560"/>
                    <a:pt x="1441450" y="1198880"/>
                    <a:pt x="1753870" y="1196340"/>
                  </a:cubicBezTo>
                  <a:cubicBezTo>
                    <a:pt x="2137410" y="1195070"/>
                    <a:pt x="2520950" y="1198880"/>
                    <a:pt x="2903220" y="1195070"/>
                  </a:cubicBezTo>
                  <a:cubicBezTo>
                    <a:pt x="3210560" y="1192530"/>
                    <a:pt x="3453130" y="975360"/>
                    <a:pt x="3492500" y="671830"/>
                  </a:cubicBezTo>
                  <a:cubicBezTo>
                    <a:pt x="3500120" y="617220"/>
                    <a:pt x="3497580" y="561340"/>
                    <a:pt x="3506470" y="508000"/>
                  </a:cubicBezTo>
                  <a:cubicBezTo>
                    <a:pt x="3556000" y="208280"/>
                    <a:pt x="3840480" y="5080"/>
                    <a:pt x="4140200" y="54610"/>
                  </a:cubicBezTo>
                  <a:cubicBezTo>
                    <a:pt x="4441190" y="104140"/>
                    <a:pt x="4644390" y="388620"/>
                    <a:pt x="4593590" y="688340"/>
                  </a:cubicBezTo>
                  <a:cubicBezTo>
                    <a:pt x="4550410" y="951230"/>
                    <a:pt x="4324350" y="1145540"/>
                    <a:pt x="4058920" y="1149350"/>
                  </a:cubicBezTo>
                  <a:cubicBezTo>
                    <a:pt x="3707130" y="1156970"/>
                    <a:pt x="3462020" y="1400810"/>
                    <a:pt x="3450590" y="1753870"/>
                  </a:cubicBezTo>
                  <a:cubicBezTo>
                    <a:pt x="3440430" y="2066290"/>
                    <a:pt x="3202940" y="2296160"/>
                    <a:pt x="2890520" y="2298700"/>
                  </a:cubicBezTo>
                  <a:lnTo>
                    <a:pt x="2319020" y="2298700"/>
                  </a:lnTo>
                  <a:close/>
                  <a:moveTo>
                    <a:pt x="579120" y="2272030"/>
                  </a:moveTo>
                  <a:cubicBezTo>
                    <a:pt x="278130" y="2272030"/>
                    <a:pt x="33020" y="2030730"/>
                    <a:pt x="27940" y="1729740"/>
                  </a:cubicBezTo>
                  <a:cubicBezTo>
                    <a:pt x="24130" y="1426210"/>
                    <a:pt x="261620" y="1181100"/>
                    <a:pt x="575310" y="1170940"/>
                  </a:cubicBezTo>
                  <a:cubicBezTo>
                    <a:pt x="826770" y="1163320"/>
                    <a:pt x="1014730" y="1051560"/>
                    <a:pt x="1120140" y="822960"/>
                  </a:cubicBezTo>
                  <a:cubicBezTo>
                    <a:pt x="1156970" y="744220"/>
                    <a:pt x="1172210" y="650240"/>
                    <a:pt x="1177290" y="562610"/>
                  </a:cubicBezTo>
                  <a:cubicBezTo>
                    <a:pt x="1191260" y="278130"/>
                    <a:pt x="1402080" y="48260"/>
                    <a:pt x="1682750" y="24130"/>
                  </a:cubicBezTo>
                  <a:cubicBezTo>
                    <a:pt x="1965960" y="0"/>
                    <a:pt x="2219960" y="194310"/>
                    <a:pt x="2273300" y="472440"/>
                  </a:cubicBezTo>
                  <a:cubicBezTo>
                    <a:pt x="2338070" y="805180"/>
                    <a:pt x="2081530" y="1116330"/>
                    <a:pt x="1736090" y="1123950"/>
                  </a:cubicBezTo>
                  <a:cubicBezTo>
                    <a:pt x="1502410" y="1127760"/>
                    <a:pt x="1325880" y="1231900"/>
                    <a:pt x="1206500" y="1431290"/>
                  </a:cubicBezTo>
                  <a:cubicBezTo>
                    <a:pt x="1151890" y="1524000"/>
                    <a:pt x="1132840" y="1625600"/>
                    <a:pt x="1130300" y="1732280"/>
                  </a:cubicBezTo>
                  <a:cubicBezTo>
                    <a:pt x="1121410" y="2037080"/>
                    <a:pt x="877570" y="2274570"/>
                    <a:pt x="579120" y="2272030"/>
                  </a:cubicBezTo>
                  <a:close/>
                  <a:moveTo>
                    <a:pt x="2940050" y="3465830"/>
                  </a:moveTo>
                  <a:cubicBezTo>
                    <a:pt x="2639060" y="3464560"/>
                    <a:pt x="2395220" y="3224530"/>
                    <a:pt x="2390140" y="2923540"/>
                  </a:cubicBezTo>
                  <a:cubicBezTo>
                    <a:pt x="2385060" y="2618740"/>
                    <a:pt x="2622550" y="2374900"/>
                    <a:pt x="2936240" y="2364740"/>
                  </a:cubicBezTo>
                  <a:cubicBezTo>
                    <a:pt x="3188970" y="2357120"/>
                    <a:pt x="3376930" y="2245360"/>
                    <a:pt x="3482340" y="2016760"/>
                  </a:cubicBezTo>
                  <a:cubicBezTo>
                    <a:pt x="3519170" y="1936750"/>
                    <a:pt x="3534410" y="1844040"/>
                    <a:pt x="3538220" y="1756410"/>
                  </a:cubicBezTo>
                  <a:cubicBezTo>
                    <a:pt x="3552190" y="1471930"/>
                    <a:pt x="3764280" y="1242060"/>
                    <a:pt x="4043680" y="1217930"/>
                  </a:cubicBezTo>
                  <a:cubicBezTo>
                    <a:pt x="4326890" y="1192530"/>
                    <a:pt x="4582160" y="1386840"/>
                    <a:pt x="4634230" y="1666240"/>
                  </a:cubicBezTo>
                  <a:cubicBezTo>
                    <a:pt x="4699000" y="1998980"/>
                    <a:pt x="4442460" y="2310130"/>
                    <a:pt x="4097020" y="2316480"/>
                  </a:cubicBezTo>
                  <a:cubicBezTo>
                    <a:pt x="3863340" y="2321560"/>
                    <a:pt x="3686810" y="2424430"/>
                    <a:pt x="3568700" y="2625090"/>
                  </a:cubicBezTo>
                  <a:cubicBezTo>
                    <a:pt x="3514090" y="2716530"/>
                    <a:pt x="3495040" y="2818130"/>
                    <a:pt x="3491230" y="2924810"/>
                  </a:cubicBezTo>
                  <a:cubicBezTo>
                    <a:pt x="3483610" y="3229610"/>
                    <a:pt x="3239770" y="3468370"/>
                    <a:pt x="2940050" y="3465830"/>
                  </a:cubicBezTo>
                  <a:close/>
                  <a:moveTo>
                    <a:pt x="2324100" y="566420"/>
                  </a:moveTo>
                  <a:cubicBezTo>
                    <a:pt x="2322830" y="261620"/>
                    <a:pt x="2569210" y="15240"/>
                    <a:pt x="2874010" y="13970"/>
                  </a:cubicBezTo>
                  <a:cubicBezTo>
                    <a:pt x="3178810" y="12700"/>
                    <a:pt x="3425190" y="259080"/>
                    <a:pt x="3426460" y="563880"/>
                  </a:cubicBezTo>
                  <a:cubicBezTo>
                    <a:pt x="3427730" y="868680"/>
                    <a:pt x="3181350" y="1115060"/>
                    <a:pt x="2876550" y="1116330"/>
                  </a:cubicBezTo>
                  <a:cubicBezTo>
                    <a:pt x="2875280" y="1116330"/>
                    <a:pt x="2874010" y="1116330"/>
                    <a:pt x="2872740" y="1116330"/>
                  </a:cubicBezTo>
                  <a:cubicBezTo>
                    <a:pt x="2569210" y="1115060"/>
                    <a:pt x="2324100" y="869950"/>
                    <a:pt x="2324100" y="566420"/>
                  </a:cubicBezTo>
                  <a:close/>
                  <a:cubicBezTo>
                    <a:pt x="2322830" y="261620"/>
                    <a:pt x="2569210" y="15240"/>
                    <a:pt x="2874010" y="13970"/>
                  </a:cubicBezTo>
                  <a:cubicBezTo>
                    <a:pt x="3178810" y="12700"/>
                    <a:pt x="3425190" y="259080"/>
                    <a:pt x="3426460" y="563880"/>
                  </a:cubicBezTo>
                  <a:cubicBezTo>
                    <a:pt x="3427730" y="868680"/>
                    <a:pt x="3181350" y="1115060"/>
                    <a:pt x="2876550" y="1116330"/>
                  </a:cubicBezTo>
                  <a:cubicBezTo>
                    <a:pt x="2875280" y="1116330"/>
                    <a:pt x="2874010" y="1116330"/>
                    <a:pt x="2872740" y="1116330"/>
                  </a:cubicBezTo>
                  <a:cubicBezTo>
                    <a:pt x="2569210" y="1115060"/>
                    <a:pt x="2324100" y="869950"/>
                    <a:pt x="2324100" y="566420"/>
                  </a:cubicBezTo>
                  <a:close/>
                  <a:moveTo>
                    <a:pt x="2324100" y="2903220"/>
                  </a:moveTo>
                  <a:cubicBezTo>
                    <a:pt x="2325370" y="3208020"/>
                    <a:pt x="2078990" y="3456940"/>
                    <a:pt x="1774190" y="3458210"/>
                  </a:cubicBezTo>
                  <a:cubicBezTo>
                    <a:pt x="1469390" y="3459480"/>
                    <a:pt x="1220470" y="3213100"/>
                    <a:pt x="1219200" y="2908300"/>
                  </a:cubicBezTo>
                  <a:cubicBezTo>
                    <a:pt x="1217930" y="2603500"/>
                    <a:pt x="1464310" y="2354580"/>
                    <a:pt x="1769110" y="2353310"/>
                  </a:cubicBezTo>
                  <a:cubicBezTo>
                    <a:pt x="1770380" y="2353310"/>
                    <a:pt x="1771650" y="2353310"/>
                    <a:pt x="1772920" y="2353310"/>
                  </a:cubicBezTo>
                  <a:cubicBezTo>
                    <a:pt x="2076450" y="2353310"/>
                    <a:pt x="2322830" y="2599690"/>
                    <a:pt x="2324100" y="2903220"/>
                  </a:cubicBezTo>
                  <a:close/>
                  <a:moveTo>
                    <a:pt x="1270" y="566420"/>
                  </a:moveTo>
                  <a:cubicBezTo>
                    <a:pt x="0" y="261620"/>
                    <a:pt x="246380" y="15240"/>
                    <a:pt x="551180" y="13970"/>
                  </a:cubicBezTo>
                  <a:cubicBezTo>
                    <a:pt x="855980" y="12700"/>
                    <a:pt x="1102360" y="259080"/>
                    <a:pt x="1103630" y="563880"/>
                  </a:cubicBezTo>
                  <a:cubicBezTo>
                    <a:pt x="1104900" y="868680"/>
                    <a:pt x="858520" y="1115060"/>
                    <a:pt x="553720" y="1116330"/>
                  </a:cubicBezTo>
                  <a:cubicBezTo>
                    <a:pt x="552450" y="1116330"/>
                    <a:pt x="551180" y="1116330"/>
                    <a:pt x="549910" y="1116330"/>
                  </a:cubicBezTo>
                  <a:cubicBezTo>
                    <a:pt x="246380" y="1115060"/>
                    <a:pt x="1270" y="869950"/>
                    <a:pt x="1270" y="566420"/>
                  </a:cubicBezTo>
                  <a:close/>
                  <a:moveTo>
                    <a:pt x="3558540" y="2928620"/>
                  </a:moveTo>
                  <a:cubicBezTo>
                    <a:pt x="3557270" y="2623820"/>
                    <a:pt x="3803650" y="2377440"/>
                    <a:pt x="4108450" y="2376170"/>
                  </a:cubicBezTo>
                  <a:cubicBezTo>
                    <a:pt x="4413250" y="2374900"/>
                    <a:pt x="4659630" y="2621280"/>
                    <a:pt x="4660900" y="2926080"/>
                  </a:cubicBezTo>
                  <a:cubicBezTo>
                    <a:pt x="4662170" y="3230880"/>
                    <a:pt x="4415790" y="3477260"/>
                    <a:pt x="4110990" y="3478530"/>
                  </a:cubicBezTo>
                  <a:cubicBezTo>
                    <a:pt x="4109720" y="3478530"/>
                    <a:pt x="4108450" y="3478530"/>
                    <a:pt x="4107180" y="3478530"/>
                  </a:cubicBezTo>
                  <a:cubicBezTo>
                    <a:pt x="3803650" y="3478530"/>
                    <a:pt x="3558540" y="3233420"/>
                    <a:pt x="3558540" y="2929890"/>
                  </a:cubicBezTo>
                  <a:cubicBezTo>
                    <a:pt x="3558540" y="2929890"/>
                    <a:pt x="3558540" y="2928620"/>
                    <a:pt x="3558540" y="2928620"/>
                  </a:cubicBezTo>
                  <a:close/>
                </a:path>
              </a:pathLst>
            </a:custGeom>
            <a:blipFill>
              <a:blip r:embed="rId2"/>
              <a:stretch>
                <a:fillRect l="0" t="-435" r="0" b="-435"/>
              </a:stretch>
            </a:blipFill>
          </p:spPr>
        </p:sp>
      </p:grpSp>
      <p:grpSp>
        <p:nvGrpSpPr>
          <p:cNvPr name="Group 4" id="4"/>
          <p:cNvGrpSpPr/>
          <p:nvPr/>
        </p:nvGrpSpPr>
        <p:grpSpPr>
          <a:xfrm rot="0">
            <a:off x="9494463" y="-1733457"/>
            <a:ext cx="9489380" cy="7211929"/>
            <a:chOff x="0" y="0"/>
            <a:chExt cx="4921250" cy="3740150"/>
          </a:xfrm>
        </p:grpSpPr>
        <p:sp>
          <p:nvSpPr>
            <p:cNvPr name="Freeform 5" id="5"/>
            <p:cNvSpPr/>
            <p:nvPr/>
          </p:nvSpPr>
          <p:spPr>
            <a:xfrm flipH="false" flipV="false" rot="0">
              <a:off x="-1270" y="-38100"/>
              <a:ext cx="4923790" cy="3785870"/>
            </a:xfrm>
            <a:custGeom>
              <a:avLst/>
              <a:gdLst/>
              <a:ahLst/>
              <a:cxnLst/>
              <a:rect r="r" b="b" t="t" l="l"/>
              <a:pathLst>
                <a:path h="3785870" w="4923790">
                  <a:moveTo>
                    <a:pt x="7620" y="1253490"/>
                  </a:moveTo>
                  <a:cubicBezTo>
                    <a:pt x="7620" y="1050290"/>
                    <a:pt x="6350" y="847090"/>
                    <a:pt x="7620" y="643890"/>
                  </a:cubicBezTo>
                  <a:cubicBezTo>
                    <a:pt x="7620" y="337820"/>
                    <a:pt x="215900" y="88900"/>
                    <a:pt x="506730" y="44450"/>
                  </a:cubicBezTo>
                  <a:cubicBezTo>
                    <a:pt x="797560" y="0"/>
                    <a:pt x="1076960" y="176530"/>
                    <a:pt x="1164590" y="471170"/>
                  </a:cubicBezTo>
                  <a:cubicBezTo>
                    <a:pt x="1179830" y="524510"/>
                    <a:pt x="1186180" y="579120"/>
                    <a:pt x="1186180" y="633730"/>
                  </a:cubicBezTo>
                  <a:cubicBezTo>
                    <a:pt x="1188720" y="1043940"/>
                    <a:pt x="1189990" y="1454150"/>
                    <a:pt x="1187450" y="1865630"/>
                  </a:cubicBezTo>
                  <a:cubicBezTo>
                    <a:pt x="1184910" y="2146300"/>
                    <a:pt x="1005840" y="2378710"/>
                    <a:pt x="749300" y="2442210"/>
                  </a:cubicBezTo>
                  <a:cubicBezTo>
                    <a:pt x="492760" y="2505710"/>
                    <a:pt x="208280" y="2400300"/>
                    <a:pt x="83820" y="2159000"/>
                  </a:cubicBezTo>
                  <a:cubicBezTo>
                    <a:pt x="40640" y="2070100"/>
                    <a:pt x="15240" y="1973580"/>
                    <a:pt x="10160" y="1874520"/>
                  </a:cubicBezTo>
                  <a:cubicBezTo>
                    <a:pt x="0" y="1668780"/>
                    <a:pt x="7620" y="1460500"/>
                    <a:pt x="7620" y="1253490"/>
                  </a:cubicBezTo>
                  <a:close/>
                  <a:moveTo>
                    <a:pt x="1250950" y="624840"/>
                  </a:moveTo>
                  <a:cubicBezTo>
                    <a:pt x="1253490" y="295910"/>
                    <a:pt x="1518920" y="36830"/>
                    <a:pt x="1850390" y="39370"/>
                  </a:cubicBezTo>
                  <a:cubicBezTo>
                    <a:pt x="2181860" y="41910"/>
                    <a:pt x="2434590" y="309880"/>
                    <a:pt x="2432050" y="629920"/>
                  </a:cubicBezTo>
                  <a:cubicBezTo>
                    <a:pt x="2430780" y="956310"/>
                    <a:pt x="2165350" y="1219200"/>
                    <a:pt x="1838960" y="1217930"/>
                  </a:cubicBezTo>
                  <a:cubicBezTo>
                    <a:pt x="1512570" y="1216660"/>
                    <a:pt x="1249680" y="951230"/>
                    <a:pt x="1250950" y="624840"/>
                  </a:cubicBezTo>
                  <a:close/>
                  <a:moveTo>
                    <a:pt x="4718050" y="1880870"/>
                  </a:moveTo>
                  <a:cubicBezTo>
                    <a:pt x="4550410" y="1695450"/>
                    <a:pt x="4338320" y="1634490"/>
                    <a:pt x="4097020" y="1706880"/>
                  </a:cubicBezTo>
                  <a:cubicBezTo>
                    <a:pt x="3874770" y="1772920"/>
                    <a:pt x="3747770" y="1934210"/>
                    <a:pt x="3686810" y="2152650"/>
                  </a:cubicBezTo>
                  <a:cubicBezTo>
                    <a:pt x="3644900" y="2302510"/>
                    <a:pt x="3545840" y="2443480"/>
                    <a:pt x="3389630" y="2501900"/>
                  </a:cubicBezTo>
                  <a:cubicBezTo>
                    <a:pt x="3299460" y="2533650"/>
                    <a:pt x="3204210" y="2550160"/>
                    <a:pt x="3108960" y="2551430"/>
                  </a:cubicBezTo>
                  <a:lnTo>
                    <a:pt x="2871470" y="2553970"/>
                  </a:lnTo>
                  <a:lnTo>
                    <a:pt x="605790" y="2553970"/>
                  </a:lnTo>
                  <a:cubicBezTo>
                    <a:pt x="273050" y="2553970"/>
                    <a:pt x="2540" y="2824480"/>
                    <a:pt x="1270" y="3157220"/>
                  </a:cubicBezTo>
                  <a:lnTo>
                    <a:pt x="1270" y="3161030"/>
                  </a:lnTo>
                  <a:cubicBezTo>
                    <a:pt x="1270" y="3495040"/>
                    <a:pt x="271780" y="3765550"/>
                    <a:pt x="605790" y="3765550"/>
                  </a:cubicBezTo>
                  <a:lnTo>
                    <a:pt x="2466340" y="3765550"/>
                  </a:lnTo>
                  <a:cubicBezTo>
                    <a:pt x="2710180" y="3776980"/>
                    <a:pt x="2941320" y="3785870"/>
                    <a:pt x="3135630" y="3765550"/>
                  </a:cubicBezTo>
                  <a:lnTo>
                    <a:pt x="3169920" y="3765550"/>
                  </a:lnTo>
                  <a:cubicBezTo>
                    <a:pt x="3464560" y="3765550"/>
                    <a:pt x="3747770" y="3554730"/>
                    <a:pt x="3801110" y="3275330"/>
                  </a:cubicBezTo>
                  <a:cubicBezTo>
                    <a:pt x="3834130" y="3145790"/>
                    <a:pt x="3858260" y="2994660"/>
                    <a:pt x="4039870" y="2921000"/>
                  </a:cubicBezTo>
                  <a:cubicBezTo>
                    <a:pt x="4118610" y="2887980"/>
                    <a:pt x="4210050" y="2881630"/>
                    <a:pt x="4296410" y="2874010"/>
                  </a:cubicBezTo>
                  <a:cubicBezTo>
                    <a:pt x="4545330" y="2851150"/>
                    <a:pt x="4728210" y="2729230"/>
                    <a:pt x="4826000" y="2500630"/>
                  </a:cubicBezTo>
                  <a:cubicBezTo>
                    <a:pt x="4923790" y="2272030"/>
                    <a:pt x="4883150" y="2061210"/>
                    <a:pt x="4718050" y="1880870"/>
                  </a:cubicBezTo>
                  <a:close/>
                  <a:moveTo>
                    <a:pt x="2495550" y="1870710"/>
                  </a:moveTo>
                  <a:cubicBezTo>
                    <a:pt x="2496820" y="1541780"/>
                    <a:pt x="2763520" y="1282700"/>
                    <a:pt x="3094990" y="1285240"/>
                  </a:cubicBezTo>
                  <a:cubicBezTo>
                    <a:pt x="3426460" y="1287780"/>
                    <a:pt x="3677920" y="1555750"/>
                    <a:pt x="3675380" y="1875790"/>
                  </a:cubicBezTo>
                  <a:cubicBezTo>
                    <a:pt x="3689350" y="2202180"/>
                    <a:pt x="3435350" y="2476500"/>
                    <a:pt x="3110230" y="2490470"/>
                  </a:cubicBezTo>
                  <a:cubicBezTo>
                    <a:pt x="2783840" y="2504440"/>
                    <a:pt x="2509520" y="2250440"/>
                    <a:pt x="2495550" y="1925320"/>
                  </a:cubicBezTo>
                  <a:cubicBezTo>
                    <a:pt x="2494280" y="1907540"/>
                    <a:pt x="2494280" y="1888490"/>
                    <a:pt x="2495550" y="1870710"/>
                  </a:cubicBezTo>
                  <a:close/>
                  <a:moveTo>
                    <a:pt x="4386580" y="39370"/>
                  </a:moveTo>
                  <a:lnTo>
                    <a:pt x="4318000" y="39370"/>
                  </a:lnTo>
                  <a:cubicBezTo>
                    <a:pt x="3915410" y="38100"/>
                    <a:pt x="3514090" y="39370"/>
                    <a:pt x="3111500" y="39370"/>
                  </a:cubicBezTo>
                  <a:cubicBezTo>
                    <a:pt x="2755900" y="39370"/>
                    <a:pt x="2510790" y="276860"/>
                    <a:pt x="2493010" y="632460"/>
                  </a:cubicBezTo>
                  <a:cubicBezTo>
                    <a:pt x="2487930" y="716280"/>
                    <a:pt x="2475230" y="803910"/>
                    <a:pt x="2442210" y="878840"/>
                  </a:cubicBezTo>
                  <a:cubicBezTo>
                    <a:pt x="2326640" y="1143000"/>
                    <a:pt x="2117090" y="1276350"/>
                    <a:pt x="1828800" y="1282700"/>
                  </a:cubicBezTo>
                  <a:cubicBezTo>
                    <a:pt x="1417320" y="1291590"/>
                    <a:pt x="1134110" y="1719580"/>
                    <a:pt x="1292860" y="2094230"/>
                  </a:cubicBezTo>
                  <a:cubicBezTo>
                    <a:pt x="1403350" y="2354580"/>
                    <a:pt x="1672590" y="2504440"/>
                    <a:pt x="1939290" y="2456180"/>
                  </a:cubicBezTo>
                  <a:cubicBezTo>
                    <a:pt x="2227580" y="2402840"/>
                    <a:pt x="2423160" y="2169160"/>
                    <a:pt x="2432050" y="1869440"/>
                  </a:cubicBezTo>
                  <a:cubicBezTo>
                    <a:pt x="2443480" y="1497330"/>
                    <a:pt x="2719070" y="1223010"/>
                    <a:pt x="3089910" y="1219200"/>
                  </a:cubicBezTo>
                  <a:cubicBezTo>
                    <a:pt x="3150870" y="1219200"/>
                    <a:pt x="3211830" y="1226820"/>
                    <a:pt x="3270250" y="1242060"/>
                  </a:cubicBezTo>
                  <a:cubicBezTo>
                    <a:pt x="3475990" y="1289050"/>
                    <a:pt x="3538220" y="1379220"/>
                    <a:pt x="3592830" y="1428750"/>
                  </a:cubicBezTo>
                  <a:cubicBezTo>
                    <a:pt x="3743960" y="1564640"/>
                    <a:pt x="3846830" y="1598930"/>
                    <a:pt x="4006850" y="1598930"/>
                  </a:cubicBezTo>
                  <a:lnTo>
                    <a:pt x="4386580" y="1598930"/>
                  </a:lnTo>
                  <a:cubicBezTo>
                    <a:pt x="4682490" y="1598930"/>
                    <a:pt x="4922520" y="1358900"/>
                    <a:pt x="4922520" y="1062990"/>
                  </a:cubicBezTo>
                  <a:lnTo>
                    <a:pt x="4922520" y="575310"/>
                  </a:lnTo>
                  <a:cubicBezTo>
                    <a:pt x="4922520" y="279400"/>
                    <a:pt x="4682490" y="39370"/>
                    <a:pt x="4386580" y="39370"/>
                  </a:cubicBezTo>
                  <a:close/>
                </a:path>
              </a:pathLst>
            </a:custGeom>
            <a:blipFill>
              <a:blip r:embed="rId3"/>
              <a:stretch>
                <a:fillRect l="0" t="-37721" r="0" b="-37721"/>
              </a:stretch>
            </a:blipFill>
          </p:spPr>
        </p:sp>
      </p:grpSp>
      <p:sp>
        <p:nvSpPr>
          <p:cNvPr name="TextBox 6" id="6"/>
          <p:cNvSpPr txBox="true"/>
          <p:nvPr/>
        </p:nvSpPr>
        <p:spPr>
          <a:xfrm rot="0">
            <a:off x="1484234" y="7459747"/>
            <a:ext cx="14522580" cy="1798503"/>
          </a:xfrm>
          <a:prstGeom prst="rect">
            <a:avLst/>
          </a:prstGeom>
        </p:spPr>
        <p:txBody>
          <a:bodyPr anchor="t" rtlCol="false" tIns="0" lIns="0" bIns="0" rIns="0">
            <a:spAutoFit/>
          </a:bodyPr>
          <a:lstStyle/>
          <a:p>
            <a:pPr>
              <a:lnSpc>
                <a:spcPts val="6663"/>
              </a:lnSpc>
            </a:pPr>
            <a:r>
              <a:rPr lang="en-US" sz="6663" spc="-333">
                <a:solidFill>
                  <a:srgbClr val="FAF9F4"/>
                </a:solidFill>
                <a:latin typeface="Telegraf"/>
              </a:rPr>
              <a:t>E. coli Nissle 1917 as Producer and Carrier of miRNA to the Cancer Cells</a:t>
            </a:r>
          </a:p>
        </p:txBody>
      </p:sp>
      <p:sp>
        <p:nvSpPr>
          <p:cNvPr name="TextBox 7" id="7"/>
          <p:cNvSpPr txBox="true"/>
          <p:nvPr/>
        </p:nvSpPr>
        <p:spPr>
          <a:xfrm rot="0">
            <a:off x="1438030" y="6587679"/>
            <a:ext cx="4115980" cy="1067682"/>
          </a:xfrm>
          <a:prstGeom prst="rect">
            <a:avLst/>
          </a:prstGeom>
        </p:spPr>
        <p:txBody>
          <a:bodyPr anchor="t" rtlCol="false" tIns="0" lIns="0" bIns="0" rIns="0">
            <a:spAutoFit/>
          </a:bodyPr>
          <a:lstStyle/>
          <a:p>
            <a:pPr>
              <a:lnSpc>
                <a:spcPts val="8043"/>
              </a:lnSpc>
            </a:pPr>
            <a:r>
              <a:rPr lang="en-US" sz="8043" spc="-402">
                <a:solidFill>
                  <a:srgbClr val="FAF9F4"/>
                </a:solidFill>
                <a:latin typeface="Garamond Italics"/>
              </a:rPr>
              <a:t>Our Solution</a:t>
            </a:r>
          </a:p>
        </p:txBody>
      </p:sp>
      <p:sp>
        <p:nvSpPr>
          <p:cNvPr name="TextBox 8" id="8"/>
          <p:cNvSpPr txBox="true"/>
          <p:nvPr/>
        </p:nvSpPr>
        <p:spPr>
          <a:xfrm rot="0">
            <a:off x="306405" y="9674719"/>
            <a:ext cx="143248" cy="449364"/>
          </a:xfrm>
          <a:prstGeom prst="rect">
            <a:avLst/>
          </a:prstGeom>
        </p:spPr>
        <p:txBody>
          <a:bodyPr anchor="t" rtlCol="false" tIns="0" lIns="0" bIns="0" rIns="0">
            <a:spAutoFit/>
          </a:bodyPr>
          <a:lstStyle/>
          <a:p>
            <a:pPr algn="ctr">
              <a:lnSpc>
                <a:spcPts val="3706"/>
              </a:lnSpc>
              <a:spcBef>
                <a:spcPct val="0"/>
              </a:spcBef>
            </a:pPr>
            <a:r>
              <a:rPr lang="en-US" sz="2288">
                <a:solidFill>
                  <a:srgbClr val="FAF9F4"/>
                </a:solidFill>
                <a:latin typeface="Glacial Indifference"/>
              </a:rPr>
              <a:t>7</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242526"/>
        </a:solidFill>
      </p:bgPr>
    </p:bg>
    <p:spTree>
      <p:nvGrpSpPr>
        <p:cNvPr id="1" name=""/>
        <p:cNvGrpSpPr/>
        <p:nvPr/>
      </p:nvGrpSpPr>
      <p:grpSpPr>
        <a:xfrm>
          <a:off x="0" y="0"/>
          <a:ext cx="0" cy="0"/>
          <a:chOff x="0" y="0"/>
          <a:chExt cx="0" cy="0"/>
        </a:xfrm>
      </p:grpSpPr>
      <p:grpSp>
        <p:nvGrpSpPr>
          <p:cNvPr name="Group 2" id="2"/>
          <p:cNvGrpSpPr/>
          <p:nvPr/>
        </p:nvGrpSpPr>
        <p:grpSpPr>
          <a:xfrm rot="0">
            <a:off x="1028700" y="1028700"/>
            <a:ext cx="5212568" cy="5246370"/>
            <a:chOff x="0" y="0"/>
            <a:chExt cx="4700270" cy="4730750"/>
          </a:xfrm>
        </p:grpSpPr>
        <p:sp>
          <p:nvSpPr>
            <p:cNvPr name="Freeform 3" id="3"/>
            <p:cNvSpPr/>
            <p:nvPr/>
          </p:nvSpPr>
          <p:spPr>
            <a:xfrm flipH="false" flipV="false" rot="0">
              <a:off x="-93980" y="0"/>
              <a:ext cx="4886960" cy="4751070"/>
            </a:xfrm>
            <a:custGeom>
              <a:avLst/>
              <a:gdLst/>
              <a:ahLst/>
              <a:cxnLst/>
              <a:rect r="r" b="b" t="t" l="l"/>
              <a:pathLst>
                <a:path h="4751070" w="4886960">
                  <a:moveTo>
                    <a:pt x="1590040" y="2805430"/>
                  </a:moveTo>
                  <a:lnTo>
                    <a:pt x="168910" y="4231640"/>
                  </a:lnTo>
                  <a:cubicBezTo>
                    <a:pt x="0" y="4411980"/>
                    <a:pt x="133350" y="4700270"/>
                    <a:pt x="387350" y="4700270"/>
                  </a:cubicBezTo>
                  <a:lnTo>
                    <a:pt x="2180590" y="4730750"/>
                  </a:lnTo>
                  <a:cubicBezTo>
                    <a:pt x="2376170" y="4730750"/>
                    <a:pt x="2517140" y="4551680"/>
                    <a:pt x="2462530" y="4372610"/>
                  </a:cubicBezTo>
                  <a:lnTo>
                    <a:pt x="2090420" y="2914650"/>
                  </a:lnTo>
                  <a:cubicBezTo>
                    <a:pt x="2025650" y="2703830"/>
                    <a:pt x="1743710" y="2641600"/>
                    <a:pt x="1590040" y="2805430"/>
                  </a:cubicBezTo>
                  <a:close/>
                  <a:moveTo>
                    <a:pt x="4442460" y="2528570"/>
                  </a:moveTo>
                  <a:cubicBezTo>
                    <a:pt x="4141470" y="2451100"/>
                    <a:pt x="3835400" y="2387600"/>
                    <a:pt x="3531870" y="2317750"/>
                  </a:cubicBezTo>
                  <a:cubicBezTo>
                    <a:pt x="3328670" y="2269490"/>
                    <a:pt x="3122930" y="2230120"/>
                    <a:pt x="2923540" y="2170430"/>
                  </a:cubicBezTo>
                  <a:cubicBezTo>
                    <a:pt x="2724150" y="2110740"/>
                    <a:pt x="2588260" y="1915160"/>
                    <a:pt x="2597150" y="1697990"/>
                  </a:cubicBezTo>
                  <a:cubicBezTo>
                    <a:pt x="2606040" y="1480820"/>
                    <a:pt x="2754630" y="1313180"/>
                    <a:pt x="2960370" y="1261110"/>
                  </a:cubicBezTo>
                  <a:cubicBezTo>
                    <a:pt x="3026410" y="1243330"/>
                    <a:pt x="3093720" y="1229360"/>
                    <a:pt x="3161030" y="1214120"/>
                  </a:cubicBezTo>
                  <a:cubicBezTo>
                    <a:pt x="3577590" y="1118870"/>
                    <a:pt x="3994150" y="1018540"/>
                    <a:pt x="4411980" y="927100"/>
                  </a:cubicBezTo>
                  <a:cubicBezTo>
                    <a:pt x="4676140" y="869950"/>
                    <a:pt x="4847590" y="604520"/>
                    <a:pt x="4775200" y="345440"/>
                  </a:cubicBezTo>
                  <a:cubicBezTo>
                    <a:pt x="4715510" y="130810"/>
                    <a:pt x="4542790" y="1270"/>
                    <a:pt x="4311650" y="1270"/>
                  </a:cubicBezTo>
                  <a:lnTo>
                    <a:pt x="1817370" y="1270"/>
                  </a:lnTo>
                  <a:cubicBezTo>
                    <a:pt x="1690370" y="0"/>
                    <a:pt x="1568450" y="52070"/>
                    <a:pt x="1480820" y="144780"/>
                  </a:cubicBezTo>
                  <a:lnTo>
                    <a:pt x="1468120" y="158750"/>
                  </a:lnTo>
                  <a:cubicBezTo>
                    <a:pt x="1438910" y="193040"/>
                    <a:pt x="1416050" y="233680"/>
                    <a:pt x="1403350" y="276860"/>
                  </a:cubicBezTo>
                  <a:cubicBezTo>
                    <a:pt x="1388110" y="335280"/>
                    <a:pt x="1422400" y="396240"/>
                    <a:pt x="1482090" y="411480"/>
                  </a:cubicBezTo>
                  <a:cubicBezTo>
                    <a:pt x="1484630" y="412750"/>
                    <a:pt x="1488440" y="412750"/>
                    <a:pt x="1490980" y="414020"/>
                  </a:cubicBezTo>
                  <a:cubicBezTo>
                    <a:pt x="1927860" y="499110"/>
                    <a:pt x="2213610" y="922020"/>
                    <a:pt x="2129790" y="1358900"/>
                  </a:cubicBezTo>
                  <a:cubicBezTo>
                    <a:pt x="2044700" y="1795780"/>
                    <a:pt x="1621790" y="2081530"/>
                    <a:pt x="1184910" y="1997710"/>
                  </a:cubicBezTo>
                  <a:cubicBezTo>
                    <a:pt x="852170" y="1932940"/>
                    <a:pt x="595630" y="1667510"/>
                    <a:pt x="542290" y="1332230"/>
                  </a:cubicBezTo>
                  <a:cubicBezTo>
                    <a:pt x="537210" y="1292860"/>
                    <a:pt x="500380" y="1264920"/>
                    <a:pt x="461010" y="1271270"/>
                  </a:cubicBezTo>
                  <a:cubicBezTo>
                    <a:pt x="459740" y="1271270"/>
                    <a:pt x="458470" y="1271270"/>
                    <a:pt x="457200" y="1271270"/>
                  </a:cubicBezTo>
                  <a:cubicBezTo>
                    <a:pt x="248920" y="1315720"/>
                    <a:pt x="100330" y="1490980"/>
                    <a:pt x="97790" y="1731010"/>
                  </a:cubicBezTo>
                  <a:cubicBezTo>
                    <a:pt x="92710" y="2145030"/>
                    <a:pt x="95250" y="2560320"/>
                    <a:pt x="96520" y="2975610"/>
                  </a:cubicBezTo>
                  <a:cubicBezTo>
                    <a:pt x="96520" y="3022600"/>
                    <a:pt x="102870" y="3070860"/>
                    <a:pt x="118110" y="3115310"/>
                  </a:cubicBezTo>
                  <a:cubicBezTo>
                    <a:pt x="240030" y="3475990"/>
                    <a:pt x="675640" y="3554730"/>
                    <a:pt x="932180" y="3262630"/>
                  </a:cubicBezTo>
                  <a:lnTo>
                    <a:pt x="1455420" y="2668270"/>
                  </a:lnTo>
                  <a:cubicBezTo>
                    <a:pt x="1540510" y="2567940"/>
                    <a:pt x="1663700" y="2508250"/>
                    <a:pt x="1795780" y="2503170"/>
                  </a:cubicBezTo>
                  <a:cubicBezTo>
                    <a:pt x="2047240" y="2490470"/>
                    <a:pt x="2236470" y="2658110"/>
                    <a:pt x="2298700" y="2936240"/>
                  </a:cubicBezTo>
                  <a:cubicBezTo>
                    <a:pt x="2400300" y="3392170"/>
                    <a:pt x="2505710" y="3848100"/>
                    <a:pt x="2609850" y="4304030"/>
                  </a:cubicBezTo>
                  <a:cubicBezTo>
                    <a:pt x="2641600" y="4439920"/>
                    <a:pt x="2705100" y="4555490"/>
                    <a:pt x="2829560" y="4629150"/>
                  </a:cubicBezTo>
                  <a:cubicBezTo>
                    <a:pt x="3035300" y="4751070"/>
                    <a:pt x="3251200" y="4714240"/>
                    <a:pt x="3434080" y="4532630"/>
                  </a:cubicBezTo>
                  <a:cubicBezTo>
                    <a:pt x="3811270" y="4154170"/>
                    <a:pt x="4189730" y="3778250"/>
                    <a:pt x="4566920" y="3399790"/>
                  </a:cubicBezTo>
                  <a:cubicBezTo>
                    <a:pt x="4624070" y="3341370"/>
                    <a:pt x="4686300" y="3284220"/>
                    <a:pt x="4726940" y="3215640"/>
                  </a:cubicBezTo>
                  <a:cubicBezTo>
                    <a:pt x="4886960" y="2942590"/>
                    <a:pt x="4751070" y="2608580"/>
                    <a:pt x="4442460" y="2528570"/>
                  </a:cubicBezTo>
                  <a:close/>
                  <a:moveTo>
                    <a:pt x="1468120" y="560070"/>
                  </a:moveTo>
                  <a:cubicBezTo>
                    <a:pt x="1441450" y="554990"/>
                    <a:pt x="1414780" y="552450"/>
                    <a:pt x="1388110" y="549910"/>
                  </a:cubicBezTo>
                  <a:lnTo>
                    <a:pt x="1343660" y="549910"/>
                  </a:lnTo>
                  <a:cubicBezTo>
                    <a:pt x="984250" y="549910"/>
                    <a:pt x="692150" y="842010"/>
                    <a:pt x="692150" y="1201420"/>
                  </a:cubicBezTo>
                  <a:cubicBezTo>
                    <a:pt x="692150" y="1215390"/>
                    <a:pt x="693420" y="1230630"/>
                    <a:pt x="694690" y="1244600"/>
                  </a:cubicBezTo>
                  <a:cubicBezTo>
                    <a:pt x="695960" y="1263650"/>
                    <a:pt x="697230" y="1283970"/>
                    <a:pt x="701040" y="1303020"/>
                  </a:cubicBezTo>
                  <a:cubicBezTo>
                    <a:pt x="758190" y="1657350"/>
                    <a:pt x="1092200" y="1898650"/>
                    <a:pt x="1446530" y="1841500"/>
                  </a:cubicBezTo>
                  <a:cubicBezTo>
                    <a:pt x="1800860" y="1784350"/>
                    <a:pt x="2042160" y="1450340"/>
                    <a:pt x="1985010" y="1096010"/>
                  </a:cubicBezTo>
                  <a:cubicBezTo>
                    <a:pt x="1941830" y="826770"/>
                    <a:pt x="1734820" y="613410"/>
                    <a:pt x="1468120" y="560070"/>
                  </a:cubicBezTo>
                  <a:close/>
                  <a:moveTo>
                    <a:pt x="4513580" y="1073150"/>
                  </a:moveTo>
                  <a:lnTo>
                    <a:pt x="4110990" y="1169670"/>
                  </a:lnTo>
                  <a:lnTo>
                    <a:pt x="2948940" y="1447800"/>
                  </a:lnTo>
                  <a:cubicBezTo>
                    <a:pt x="2702560" y="1550670"/>
                    <a:pt x="2717800" y="1905000"/>
                    <a:pt x="2971800" y="1986280"/>
                  </a:cubicBezTo>
                  <a:lnTo>
                    <a:pt x="4480560" y="2332990"/>
                  </a:lnTo>
                  <a:cubicBezTo>
                    <a:pt x="4622800" y="2360930"/>
                    <a:pt x="4761230" y="2268220"/>
                    <a:pt x="4789170" y="2125980"/>
                  </a:cubicBezTo>
                  <a:cubicBezTo>
                    <a:pt x="4792980" y="2109470"/>
                    <a:pt x="4794250" y="2091690"/>
                    <a:pt x="4794250" y="2075180"/>
                  </a:cubicBezTo>
                  <a:lnTo>
                    <a:pt x="4794250" y="1343660"/>
                  </a:lnTo>
                  <a:cubicBezTo>
                    <a:pt x="4794250" y="1193800"/>
                    <a:pt x="4673600" y="1073150"/>
                    <a:pt x="4523740" y="1073150"/>
                  </a:cubicBezTo>
                  <a:cubicBezTo>
                    <a:pt x="4519930" y="1073150"/>
                    <a:pt x="4517390" y="1073150"/>
                    <a:pt x="4513580" y="1073150"/>
                  </a:cubicBezTo>
                  <a:close/>
                </a:path>
              </a:pathLst>
            </a:custGeom>
            <a:blipFill>
              <a:blip r:embed="rId2"/>
              <a:stretch>
                <a:fillRect l="0" t="-16264" r="0" b="-16264"/>
              </a:stretch>
            </a:blipFill>
          </p:spPr>
        </p:sp>
      </p:grpSp>
      <p:sp>
        <p:nvSpPr>
          <p:cNvPr name="Freeform 4" id="4"/>
          <p:cNvSpPr/>
          <p:nvPr/>
        </p:nvSpPr>
        <p:spPr>
          <a:xfrm flipH="false" flipV="false" rot="-5400000">
            <a:off x="1458525" y="7718093"/>
            <a:ext cx="1110382" cy="1970033"/>
          </a:xfrm>
          <a:custGeom>
            <a:avLst/>
            <a:gdLst/>
            <a:ahLst/>
            <a:cxnLst/>
            <a:rect r="r" b="b" t="t" l="l"/>
            <a:pathLst>
              <a:path h="1970033" w="1110382">
                <a:moveTo>
                  <a:pt x="0" y="0"/>
                </a:moveTo>
                <a:lnTo>
                  <a:pt x="1110382" y="0"/>
                </a:lnTo>
                <a:lnTo>
                  <a:pt x="1110382" y="1970032"/>
                </a:lnTo>
                <a:lnTo>
                  <a:pt x="0" y="197003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5" id="5"/>
          <p:cNvSpPr/>
          <p:nvPr/>
        </p:nvSpPr>
        <p:spPr>
          <a:xfrm flipH="false" flipV="false" rot="5400000">
            <a:off x="10010973" y="1895673"/>
            <a:ext cx="10172700" cy="6381355"/>
          </a:xfrm>
          <a:custGeom>
            <a:avLst/>
            <a:gdLst/>
            <a:ahLst/>
            <a:cxnLst/>
            <a:rect r="r" b="b" t="t" l="l"/>
            <a:pathLst>
              <a:path h="6381355" w="10172700">
                <a:moveTo>
                  <a:pt x="0" y="0"/>
                </a:moveTo>
                <a:lnTo>
                  <a:pt x="10172700" y="0"/>
                </a:lnTo>
                <a:lnTo>
                  <a:pt x="10172700" y="6381354"/>
                </a:lnTo>
                <a:lnTo>
                  <a:pt x="0" y="6381354"/>
                </a:lnTo>
                <a:lnTo>
                  <a:pt x="0" y="0"/>
                </a:lnTo>
                <a:close/>
              </a:path>
            </a:pathLst>
          </a:custGeom>
          <a:blipFill>
            <a:blip r:embed="rId5">
              <a:extLst>
                <a:ext uri="{96DAC541-7B7A-43D3-8B79-37D633B846F1}">
                  <asvg:svgBlip xmlns:asvg="http://schemas.microsoft.com/office/drawing/2016/SVG/main" r:embed="rId6"/>
                </a:ext>
              </a:extLst>
            </a:blip>
            <a:stretch>
              <a:fillRect l="0" t="-59412" r="0" b="0"/>
            </a:stretch>
          </a:blipFill>
        </p:spPr>
      </p:sp>
      <p:sp>
        <p:nvSpPr>
          <p:cNvPr name="TextBox 6" id="6"/>
          <p:cNvSpPr txBox="true"/>
          <p:nvPr/>
        </p:nvSpPr>
        <p:spPr>
          <a:xfrm rot="0">
            <a:off x="9144000" y="4183001"/>
            <a:ext cx="8115300" cy="2475778"/>
          </a:xfrm>
          <a:prstGeom prst="rect">
            <a:avLst/>
          </a:prstGeom>
        </p:spPr>
        <p:txBody>
          <a:bodyPr anchor="t" rtlCol="false" tIns="0" lIns="0" bIns="0" rIns="0">
            <a:spAutoFit/>
          </a:bodyPr>
          <a:lstStyle/>
          <a:p>
            <a:pPr algn="r">
              <a:lnSpc>
                <a:spcPts val="9143"/>
              </a:lnSpc>
            </a:pPr>
            <a:r>
              <a:rPr lang="en-US" sz="9143" spc="-457">
                <a:solidFill>
                  <a:srgbClr val="FAF9F4"/>
                </a:solidFill>
                <a:latin typeface="Telegraf"/>
              </a:rPr>
              <a:t>Project Description</a:t>
            </a:r>
          </a:p>
        </p:txBody>
      </p:sp>
      <p:sp>
        <p:nvSpPr>
          <p:cNvPr name="TextBox 7" id="7"/>
          <p:cNvSpPr txBox="true"/>
          <p:nvPr/>
        </p:nvSpPr>
        <p:spPr>
          <a:xfrm rot="0">
            <a:off x="12638097" y="2496581"/>
            <a:ext cx="4621203" cy="1775226"/>
          </a:xfrm>
          <a:prstGeom prst="rect">
            <a:avLst/>
          </a:prstGeom>
        </p:spPr>
        <p:txBody>
          <a:bodyPr anchor="t" rtlCol="false" tIns="0" lIns="0" bIns="0" rIns="0">
            <a:spAutoFit/>
          </a:bodyPr>
          <a:lstStyle/>
          <a:p>
            <a:pPr algn="r">
              <a:lnSpc>
                <a:spcPts val="13265"/>
              </a:lnSpc>
            </a:pPr>
            <a:r>
              <a:rPr lang="en-US" sz="13265" spc="-663">
                <a:solidFill>
                  <a:srgbClr val="FAF9F4"/>
                </a:solidFill>
                <a:latin typeface="Garamond Italics"/>
              </a:rPr>
              <a:t>Part 1</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EBE8DA"/>
        </a:solidFill>
      </p:bgPr>
    </p:bg>
    <p:spTree>
      <p:nvGrpSpPr>
        <p:cNvPr id="1" name=""/>
        <p:cNvGrpSpPr/>
        <p:nvPr/>
      </p:nvGrpSpPr>
      <p:grpSpPr>
        <a:xfrm>
          <a:off x="0" y="0"/>
          <a:ext cx="0" cy="0"/>
          <a:chOff x="0" y="0"/>
          <a:chExt cx="0" cy="0"/>
        </a:xfrm>
      </p:grpSpPr>
      <p:grpSp>
        <p:nvGrpSpPr>
          <p:cNvPr name="Group 2" id="2"/>
          <p:cNvGrpSpPr/>
          <p:nvPr/>
        </p:nvGrpSpPr>
        <p:grpSpPr>
          <a:xfrm rot="0">
            <a:off x="1350496" y="700623"/>
            <a:ext cx="14931480" cy="8860954"/>
            <a:chOff x="0" y="0"/>
            <a:chExt cx="3932571" cy="2333749"/>
          </a:xfrm>
        </p:grpSpPr>
        <p:sp>
          <p:nvSpPr>
            <p:cNvPr name="Freeform 3" id="3"/>
            <p:cNvSpPr/>
            <p:nvPr/>
          </p:nvSpPr>
          <p:spPr>
            <a:xfrm flipH="false" flipV="false" rot="0">
              <a:off x="0" y="0"/>
              <a:ext cx="3932571" cy="2333749"/>
            </a:xfrm>
            <a:custGeom>
              <a:avLst/>
              <a:gdLst/>
              <a:ahLst/>
              <a:cxnLst/>
              <a:rect r="r" b="b" t="t" l="l"/>
              <a:pathLst>
                <a:path h="2333749" w="3932571">
                  <a:moveTo>
                    <a:pt x="0" y="0"/>
                  </a:moveTo>
                  <a:lnTo>
                    <a:pt x="3932571" y="0"/>
                  </a:lnTo>
                  <a:lnTo>
                    <a:pt x="3932571" y="2333749"/>
                  </a:lnTo>
                  <a:lnTo>
                    <a:pt x="0" y="2333749"/>
                  </a:lnTo>
                  <a:close/>
                </a:path>
              </a:pathLst>
            </a:custGeom>
            <a:solidFill>
              <a:srgbClr val="FFFFFF"/>
            </a:solidFill>
            <a:ln w="76200" cap="sq">
              <a:solidFill>
                <a:srgbClr val="000000"/>
              </a:solidFill>
              <a:prstDash val="solid"/>
              <a:miter/>
            </a:ln>
          </p:spPr>
        </p:sp>
        <p:sp>
          <p:nvSpPr>
            <p:cNvPr name="TextBox 4" id="4"/>
            <p:cNvSpPr txBox="true"/>
            <p:nvPr/>
          </p:nvSpPr>
          <p:spPr>
            <a:xfrm>
              <a:off x="0" y="-66675"/>
              <a:ext cx="3932571" cy="2400424"/>
            </a:xfrm>
            <a:prstGeom prst="rect">
              <a:avLst/>
            </a:prstGeom>
          </p:spPr>
          <p:txBody>
            <a:bodyPr anchor="ctr" rtlCol="false" tIns="50800" lIns="50800" bIns="50800" rIns="50800"/>
            <a:lstStyle/>
            <a:p>
              <a:pPr algn="ctr">
                <a:lnSpc>
                  <a:spcPts val="2572"/>
                </a:lnSpc>
              </a:pPr>
            </a:p>
          </p:txBody>
        </p:sp>
      </p:grpSp>
      <p:grpSp>
        <p:nvGrpSpPr>
          <p:cNvPr name="Group 5" id="5"/>
          <p:cNvGrpSpPr/>
          <p:nvPr/>
        </p:nvGrpSpPr>
        <p:grpSpPr>
          <a:xfrm rot="0">
            <a:off x="1244600" y="581819"/>
            <a:ext cx="14952675" cy="9123363"/>
            <a:chOff x="0" y="0"/>
            <a:chExt cx="3938153" cy="2402861"/>
          </a:xfrm>
        </p:grpSpPr>
        <p:sp>
          <p:nvSpPr>
            <p:cNvPr name="Freeform 6" id="6"/>
            <p:cNvSpPr/>
            <p:nvPr/>
          </p:nvSpPr>
          <p:spPr>
            <a:xfrm flipH="false" flipV="false" rot="0">
              <a:off x="0" y="0"/>
              <a:ext cx="3938153" cy="2402861"/>
            </a:xfrm>
            <a:custGeom>
              <a:avLst/>
              <a:gdLst/>
              <a:ahLst/>
              <a:cxnLst/>
              <a:rect r="r" b="b" t="t" l="l"/>
              <a:pathLst>
                <a:path h="2402861" w="3938153">
                  <a:moveTo>
                    <a:pt x="0" y="0"/>
                  </a:moveTo>
                  <a:lnTo>
                    <a:pt x="3938153" y="0"/>
                  </a:lnTo>
                  <a:lnTo>
                    <a:pt x="3938153" y="2402861"/>
                  </a:lnTo>
                  <a:lnTo>
                    <a:pt x="0" y="2402861"/>
                  </a:lnTo>
                  <a:close/>
                </a:path>
              </a:pathLst>
            </a:custGeom>
            <a:solidFill>
              <a:srgbClr val="FFFFFF"/>
            </a:solidFill>
            <a:ln w="76200" cap="sq">
              <a:solidFill>
                <a:srgbClr val="000000"/>
              </a:solidFill>
              <a:prstDash val="solid"/>
              <a:miter/>
            </a:ln>
          </p:spPr>
        </p:sp>
        <p:sp>
          <p:nvSpPr>
            <p:cNvPr name="TextBox 7" id="7"/>
            <p:cNvSpPr txBox="true"/>
            <p:nvPr/>
          </p:nvSpPr>
          <p:spPr>
            <a:xfrm>
              <a:off x="0" y="-66675"/>
              <a:ext cx="3938153" cy="2469536"/>
            </a:xfrm>
            <a:prstGeom prst="rect">
              <a:avLst/>
            </a:prstGeom>
          </p:spPr>
          <p:txBody>
            <a:bodyPr anchor="ctr" rtlCol="false" tIns="50800" lIns="50800" bIns="50800" rIns="50800"/>
            <a:lstStyle/>
            <a:p>
              <a:pPr algn="ctr">
                <a:lnSpc>
                  <a:spcPts val="2572"/>
                </a:lnSpc>
              </a:pPr>
            </a:p>
          </p:txBody>
        </p:sp>
      </p:grpSp>
      <p:sp>
        <p:nvSpPr>
          <p:cNvPr name="Freeform 8" id="8"/>
          <p:cNvSpPr/>
          <p:nvPr/>
        </p:nvSpPr>
        <p:spPr>
          <a:xfrm flipH="false" flipV="false" rot="-5400000">
            <a:off x="-1134062" y="4491969"/>
            <a:ext cx="4621924" cy="1340358"/>
          </a:xfrm>
          <a:custGeom>
            <a:avLst/>
            <a:gdLst/>
            <a:ahLst/>
            <a:cxnLst/>
            <a:rect r="r" b="b" t="t" l="l"/>
            <a:pathLst>
              <a:path h="1340358" w="4621924">
                <a:moveTo>
                  <a:pt x="0" y="0"/>
                </a:moveTo>
                <a:lnTo>
                  <a:pt x="4621924" y="0"/>
                </a:lnTo>
                <a:lnTo>
                  <a:pt x="4621924" y="1340358"/>
                </a:lnTo>
                <a:lnTo>
                  <a:pt x="0" y="134035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9" id="9"/>
          <p:cNvSpPr txBox="true"/>
          <p:nvPr/>
        </p:nvSpPr>
        <p:spPr>
          <a:xfrm rot="0">
            <a:off x="2142868" y="5695336"/>
            <a:ext cx="6375065" cy="2793957"/>
          </a:xfrm>
          <a:prstGeom prst="rect">
            <a:avLst/>
          </a:prstGeom>
        </p:spPr>
        <p:txBody>
          <a:bodyPr anchor="t" rtlCol="false" tIns="0" lIns="0" bIns="0" rIns="0">
            <a:spAutoFit/>
          </a:bodyPr>
          <a:lstStyle/>
          <a:p>
            <a:pPr>
              <a:lnSpc>
                <a:spcPts val="2746"/>
              </a:lnSpc>
            </a:pPr>
            <a:r>
              <a:rPr lang="en-US" sz="2496" spc="-124">
                <a:solidFill>
                  <a:srgbClr val="242526"/>
                </a:solidFill>
                <a:latin typeface="Telegraf Bold"/>
              </a:rPr>
              <a:t>OMVs</a:t>
            </a:r>
            <a:r>
              <a:rPr lang="en-US" sz="2496" spc="-124">
                <a:solidFill>
                  <a:srgbClr val="242526"/>
                </a:solidFill>
                <a:latin typeface="Telegraf"/>
              </a:rPr>
              <a:t> or Outer Membrane Vesicles are nanoscale spherical vesicles released from Gram-negative bacteria.</a:t>
            </a:r>
          </a:p>
          <a:p>
            <a:pPr>
              <a:lnSpc>
                <a:spcPts val="2746"/>
              </a:lnSpc>
            </a:pPr>
            <a:r>
              <a:rPr lang="en-US" sz="2496" spc="-124">
                <a:solidFill>
                  <a:srgbClr val="242526"/>
                </a:solidFill>
                <a:latin typeface="Telegraf"/>
              </a:rPr>
              <a:t> </a:t>
            </a:r>
          </a:p>
          <a:p>
            <a:pPr>
              <a:lnSpc>
                <a:spcPts val="2746"/>
              </a:lnSpc>
            </a:pPr>
            <a:r>
              <a:rPr lang="en-US" sz="2496" spc="-124">
                <a:solidFill>
                  <a:srgbClr val="242526"/>
                </a:solidFill>
                <a:latin typeface="Telegraf"/>
              </a:rPr>
              <a:t>These can be engineered to display specific targeting Affibodies.</a:t>
            </a:r>
          </a:p>
          <a:p>
            <a:pPr>
              <a:lnSpc>
                <a:spcPts val="2746"/>
              </a:lnSpc>
            </a:pPr>
          </a:p>
          <a:p>
            <a:pPr>
              <a:lnSpc>
                <a:spcPts val="2746"/>
              </a:lnSpc>
            </a:pPr>
            <a:r>
              <a:rPr lang="en-US" sz="2496" spc="-124">
                <a:solidFill>
                  <a:srgbClr val="242526"/>
                </a:solidFill>
                <a:latin typeface="Telegraf"/>
              </a:rPr>
              <a:t>It is prevalently used as a mode of drug delivery </a:t>
            </a:r>
          </a:p>
        </p:txBody>
      </p:sp>
      <p:sp>
        <p:nvSpPr>
          <p:cNvPr name="Freeform 10" id="10"/>
          <p:cNvSpPr/>
          <p:nvPr/>
        </p:nvSpPr>
        <p:spPr>
          <a:xfrm flipH="false" flipV="false" rot="0">
            <a:off x="8182196" y="4877005"/>
            <a:ext cx="7506951" cy="4516344"/>
          </a:xfrm>
          <a:custGeom>
            <a:avLst/>
            <a:gdLst/>
            <a:ahLst/>
            <a:cxnLst/>
            <a:rect r="r" b="b" t="t" l="l"/>
            <a:pathLst>
              <a:path h="4516344" w="7506951">
                <a:moveTo>
                  <a:pt x="0" y="0"/>
                </a:moveTo>
                <a:lnTo>
                  <a:pt x="7506952" y="0"/>
                </a:lnTo>
                <a:lnTo>
                  <a:pt x="7506952" y="4516345"/>
                </a:lnTo>
                <a:lnTo>
                  <a:pt x="0" y="4516345"/>
                </a:lnTo>
                <a:lnTo>
                  <a:pt x="0" y="0"/>
                </a:lnTo>
                <a:close/>
              </a:path>
            </a:pathLst>
          </a:custGeom>
          <a:blipFill>
            <a:blip r:embed="rId4"/>
            <a:stretch>
              <a:fillRect l="0" t="0" r="0" b="0"/>
            </a:stretch>
          </a:blipFill>
        </p:spPr>
      </p:sp>
      <p:sp>
        <p:nvSpPr>
          <p:cNvPr name="Freeform 11" id="11"/>
          <p:cNvSpPr/>
          <p:nvPr/>
        </p:nvSpPr>
        <p:spPr>
          <a:xfrm flipH="false" flipV="false" rot="0">
            <a:off x="9805633" y="1605368"/>
            <a:ext cx="4260078" cy="2834888"/>
          </a:xfrm>
          <a:custGeom>
            <a:avLst/>
            <a:gdLst/>
            <a:ahLst/>
            <a:cxnLst/>
            <a:rect r="r" b="b" t="t" l="l"/>
            <a:pathLst>
              <a:path h="2834888" w="4260078">
                <a:moveTo>
                  <a:pt x="0" y="0"/>
                </a:moveTo>
                <a:lnTo>
                  <a:pt x="4260078" y="0"/>
                </a:lnTo>
                <a:lnTo>
                  <a:pt x="4260078" y="2834888"/>
                </a:lnTo>
                <a:lnTo>
                  <a:pt x="0" y="2834888"/>
                </a:lnTo>
                <a:lnTo>
                  <a:pt x="0" y="0"/>
                </a:lnTo>
                <a:close/>
              </a:path>
            </a:pathLst>
          </a:custGeom>
          <a:blipFill>
            <a:blip r:embed="rId5"/>
            <a:stretch>
              <a:fillRect l="0" t="0" r="0" b="0"/>
            </a:stretch>
          </a:blipFill>
        </p:spPr>
      </p:sp>
      <p:sp>
        <p:nvSpPr>
          <p:cNvPr name="TextBox 12" id="12"/>
          <p:cNvSpPr txBox="true"/>
          <p:nvPr/>
        </p:nvSpPr>
        <p:spPr>
          <a:xfrm rot="0">
            <a:off x="2142868" y="1004765"/>
            <a:ext cx="8590919" cy="2018047"/>
          </a:xfrm>
          <a:prstGeom prst="rect">
            <a:avLst/>
          </a:prstGeom>
        </p:spPr>
        <p:txBody>
          <a:bodyPr anchor="t" rtlCol="false" tIns="0" lIns="0" bIns="0" rIns="0">
            <a:spAutoFit/>
          </a:bodyPr>
          <a:lstStyle/>
          <a:p>
            <a:pPr>
              <a:lnSpc>
                <a:spcPts val="7460"/>
              </a:lnSpc>
            </a:pPr>
            <a:r>
              <a:rPr lang="en-US" sz="7460" spc="-373">
                <a:solidFill>
                  <a:srgbClr val="242526"/>
                </a:solidFill>
                <a:latin typeface="Telegraf"/>
              </a:rPr>
              <a:t>Why </a:t>
            </a:r>
            <a:r>
              <a:rPr lang="en-US" sz="7460" spc="-373" u="sng">
                <a:solidFill>
                  <a:srgbClr val="242526"/>
                </a:solidFill>
                <a:latin typeface="Telegraf"/>
              </a:rPr>
              <a:t>E. coli </a:t>
            </a:r>
            <a:r>
              <a:rPr lang="en-US" sz="7460" spc="-373">
                <a:solidFill>
                  <a:srgbClr val="242526"/>
                </a:solidFill>
                <a:latin typeface="Telegraf"/>
              </a:rPr>
              <a:t>Nissle? What is OMV?</a:t>
            </a:r>
          </a:p>
        </p:txBody>
      </p:sp>
      <p:sp>
        <p:nvSpPr>
          <p:cNvPr name="TextBox 13" id="13"/>
          <p:cNvSpPr txBox="true"/>
          <p:nvPr/>
        </p:nvSpPr>
        <p:spPr>
          <a:xfrm rot="0">
            <a:off x="2142868" y="3111748"/>
            <a:ext cx="5295470" cy="1765257"/>
          </a:xfrm>
          <a:prstGeom prst="rect">
            <a:avLst/>
          </a:prstGeom>
        </p:spPr>
        <p:txBody>
          <a:bodyPr anchor="t" rtlCol="false" tIns="0" lIns="0" bIns="0" rIns="0">
            <a:spAutoFit/>
          </a:bodyPr>
          <a:lstStyle/>
          <a:p>
            <a:pPr>
              <a:lnSpc>
                <a:spcPts val="2746"/>
              </a:lnSpc>
            </a:pPr>
            <a:r>
              <a:rPr lang="en-US" sz="2496" spc="-124">
                <a:solidFill>
                  <a:srgbClr val="242526"/>
                </a:solidFill>
                <a:latin typeface="Telegraf Bold"/>
              </a:rPr>
              <a:t>EcN</a:t>
            </a:r>
            <a:r>
              <a:rPr lang="en-US" sz="2496" spc="-124">
                <a:solidFill>
                  <a:srgbClr val="242526"/>
                </a:solidFill>
                <a:latin typeface="Telegraf"/>
              </a:rPr>
              <a:t> is a Probiotic Bacteria, already a part of Gut Microbiome</a:t>
            </a:r>
          </a:p>
          <a:p>
            <a:pPr>
              <a:lnSpc>
                <a:spcPts val="2746"/>
              </a:lnSpc>
            </a:pPr>
          </a:p>
          <a:p>
            <a:pPr>
              <a:lnSpc>
                <a:spcPts val="2746"/>
              </a:lnSpc>
            </a:pPr>
            <a:r>
              <a:rPr lang="en-US" sz="2496" spc="-124">
                <a:solidFill>
                  <a:srgbClr val="242526"/>
                </a:solidFill>
                <a:latin typeface="Telegraf"/>
              </a:rPr>
              <a:t>It is a GRAS (Generally Regarded As Safe) Strain of </a:t>
            </a:r>
            <a:r>
              <a:rPr lang="en-US" sz="2496" spc="-124" u="sng">
                <a:solidFill>
                  <a:srgbClr val="242526"/>
                </a:solidFill>
                <a:latin typeface="Telegraf"/>
              </a:rPr>
              <a:t>E. coli.</a:t>
            </a:r>
          </a:p>
        </p:txBody>
      </p:sp>
      <p:sp>
        <p:nvSpPr>
          <p:cNvPr name="TextBox 14" id="14"/>
          <p:cNvSpPr txBox="true"/>
          <p:nvPr/>
        </p:nvSpPr>
        <p:spPr>
          <a:xfrm rot="0">
            <a:off x="272245" y="9684241"/>
            <a:ext cx="152938" cy="449364"/>
          </a:xfrm>
          <a:prstGeom prst="rect">
            <a:avLst/>
          </a:prstGeom>
        </p:spPr>
        <p:txBody>
          <a:bodyPr anchor="t" rtlCol="false" tIns="0" lIns="0" bIns="0" rIns="0">
            <a:spAutoFit/>
          </a:bodyPr>
          <a:lstStyle/>
          <a:p>
            <a:pPr algn="ctr">
              <a:lnSpc>
                <a:spcPts val="3706"/>
              </a:lnSpc>
              <a:spcBef>
                <a:spcPct val="0"/>
              </a:spcBef>
            </a:pPr>
            <a:r>
              <a:rPr lang="en-US" sz="2288">
                <a:solidFill>
                  <a:srgbClr val="000000"/>
                </a:solidFill>
                <a:latin typeface="Glacial Indifference"/>
              </a:rPr>
              <a:t>8</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EBE8DA"/>
        </a:solidFill>
      </p:bgPr>
    </p:bg>
    <p:spTree>
      <p:nvGrpSpPr>
        <p:cNvPr id="1" name=""/>
        <p:cNvGrpSpPr/>
        <p:nvPr/>
      </p:nvGrpSpPr>
      <p:grpSpPr>
        <a:xfrm>
          <a:off x="0" y="0"/>
          <a:ext cx="0" cy="0"/>
          <a:chOff x="0" y="0"/>
          <a:chExt cx="0" cy="0"/>
        </a:xfrm>
      </p:grpSpPr>
      <p:grpSp>
        <p:nvGrpSpPr>
          <p:cNvPr name="Group 2" id="2"/>
          <p:cNvGrpSpPr/>
          <p:nvPr/>
        </p:nvGrpSpPr>
        <p:grpSpPr>
          <a:xfrm rot="0">
            <a:off x="1350496" y="700623"/>
            <a:ext cx="14931480" cy="8860954"/>
            <a:chOff x="0" y="0"/>
            <a:chExt cx="3932571" cy="2333749"/>
          </a:xfrm>
        </p:grpSpPr>
        <p:sp>
          <p:nvSpPr>
            <p:cNvPr name="Freeform 3" id="3"/>
            <p:cNvSpPr/>
            <p:nvPr/>
          </p:nvSpPr>
          <p:spPr>
            <a:xfrm flipH="false" flipV="false" rot="0">
              <a:off x="0" y="0"/>
              <a:ext cx="3932571" cy="2333749"/>
            </a:xfrm>
            <a:custGeom>
              <a:avLst/>
              <a:gdLst/>
              <a:ahLst/>
              <a:cxnLst/>
              <a:rect r="r" b="b" t="t" l="l"/>
              <a:pathLst>
                <a:path h="2333749" w="3932571">
                  <a:moveTo>
                    <a:pt x="0" y="0"/>
                  </a:moveTo>
                  <a:lnTo>
                    <a:pt x="3932571" y="0"/>
                  </a:lnTo>
                  <a:lnTo>
                    <a:pt x="3932571" y="2333749"/>
                  </a:lnTo>
                  <a:lnTo>
                    <a:pt x="0" y="2333749"/>
                  </a:lnTo>
                  <a:close/>
                </a:path>
              </a:pathLst>
            </a:custGeom>
            <a:solidFill>
              <a:srgbClr val="FFFFFF"/>
            </a:solidFill>
            <a:ln w="76200" cap="sq">
              <a:solidFill>
                <a:srgbClr val="000000"/>
              </a:solidFill>
              <a:prstDash val="solid"/>
              <a:miter/>
            </a:ln>
          </p:spPr>
        </p:sp>
        <p:sp>
          <p:nvSpPr>
            <p:cNvPr name="TextBox 4" id="4"/>
            <p:cNvSpPr txBox="true"/>
            <p:nvPr/>
          </p:nvSpPr>
          <p:spPr>
            <a:xfrm>
              <a:off x="0" y="-66675"/>
              <a:ext cx="3932571" cy="2400424"/>
            </a:xfrm>
            <a:prstGeom prst="rect">
              <a:avLst/>
            </a:prstGeom>
          </p:spPr>
          <p:txBody>
            <a:bodyPr anchor="ctr" rtlCol="false" tIns="50800" lIns="50800" bIns="50800" rIns="50800"/>
            <a:lstStyle/>
            <a:p>
              <a:pPr algn="ctr">
                <a:lnSpc>
                  <a:spcPts val="2572"/>
                </a:lnSpc>
              </a:pPr>
            </a:p>
          </p:txBody>
        </p:sp>
      </p:grpSp>
      <p:grpSp>
        <p:nvGrpSpPr>
          <p:cNvPr name="Group 5" id="5"/>
          <p:cNvGrpSpPr/>
          <p:nvPr/>
        </p:nvGrpSpPr>
        <p:grpSpPr>
          <a:xfrm rot="0">
            <a:off x="15419135" y="700623"/>
            <a:ext cx="1556280" cy="8584700"/>
            <a:chOff x="0" y="0"/>
            <a:chExt cx="2075040" cy="11446267"/>
          </a:xfrm>
        </p:grpSpPr>
        <p:grpSp>
          <p:nvGrpSpPr>
            <p:cNvPr name="Group 6" id="6"/>
            <p:cNvGrpSpPr/>
            <p:nvPr/>
          </p:nvGrpSpPr>
          <p:grpSpPr>
            <a:xfrm rot="0">
              <a:off x="0" y="6824630"/>
              <a:ext cx="2075040" cy="2310819"/>
              <a:chOff x="0" y="0"/>
              <a:chExt cx="489207" cy="544793"/>
            </a:xfrm>
          </p:grpSpPr>
          <p:sp>
            <p:nvSpPr>
              <p:cNvPr name="Freeform 7" id="7"/>
              <p:cNvSpPr/>
              <p:nvPr/>
            </p:nvSpPr>
            <p:spPr>
              <a:xfrm flipH="false" flipV="false" rot="0">
                <a:off x="0" y="0"/>
                <a:ext cx="489207" cy="544793"/>
              </a:xfrm>
              <a:custGeom>
                <a:avLst/>
                <a:gdLst/>
                <a:ahLst/>
                <a:cxnLst/>
                <a:rect r="r" b="b" t="t" l="l"/>
                <a:pathLst>
                  <a:path h="544793" w="489207">
                    <a:moveTo>
                      <a:pt x="0" y="0"/>
                    </a:moveTo>
                    <a:lnTo>
                      <a:pt x="489207" y="0"/>
                    </a:lnTo>
                    <a:lnTo>
                      <a:pt x="489207" y="544793"/>
                    </a:lnTo>
                    <a:lnTo>
                      <a:pt x="0" y="544793"/>
                    </a:lnTo>
                    <a:close/>
                  </a:path>
                </a:pathLst>
              </a:custGeom>
              <a:solidFill>
                <a:srgbClr val="6C977A"/>
              </a:solidFill>
              <a:ln w="38100" cap="sq">
                <a:solidFill>
                  <a:srgbClr val="000000"/>
                </a:solidFill>
                <a:prstDash val="solid"/>
                <a:miter/>
              </a:ln>
            </p:spPr>
          </p:sp>
          <p:sp>
            <p:nvSpPr>
              <p:cNvPr name="TextBox 8" id="8"/>
              <p:cNvSpPr txBox="true"/>
              <p:nvPr/>
            </p:nvSpPr>
            <p:spPr>
              <a:xfrm>
                <a:off x="0" y="-66675"/>
                <a:ext cx="489207" cy="611468"/>
              </a:xfrm>
              <a:prstGeom prst="rect">
                <a:avLst/>
              </a:prstGeom>
            </p:spPr>
            <p:txBody>
              <a:bodyPr anchor="ctr" rtlCol="false" tIns="50800" lIns="50800" bIns="50800" rIns="50800"/>
              <a:lstStyle/>
              <a:p>
                <a:pPr algn="ctr">
                  <a:lnSpc>
                    <a:spcPts val="2572"/>
                  </a:lnSpc>
                </a:pPr>
              </a:p>
            </p:txBody>
          </p:sp>
        </p:grpSp>
        <p:grpSp>
          <p:nvGrpSpPr>
            <p:cNvPr name="Group 9" id="9"/>
            <p:cNvGrpSpPr/>
            <p:nvPr/>
          </p:nvGrpSpPr>
          <p:grpSpPr>
            <a:xfrm rot="0">
              <a:off x="0" y="4556847"/>
              <a:ext cx="2075040" cy="2310819"/>
              <a:chOff x="0" y="0"/>
              <a:chExt cx="489207" cy="544793"/>
            </a:xfrm>
          </p:grpSpPr>
          <p:sp>
            <p:nvSpPr>
              <p:cNvPr name="Freeform 10" id="10"/>
              <p:cNvSpPr/>
              <p:nvPr/>
            </p:nvSpPr>
            <p:spPr>
              <a:xfrm flipH="false" flipV="false" rot="0">
                <a:off x="0" y="0"/>
                <a:ext cx="489207" cy="544793"/>
              </a:xfrm>
              <a:custGeom>
                <a:avLst/>
                <a:gdLst/>
                <a:ahLst/>
                <a:cxnLst/>
                <a:rect r="r" b="b" t="t" l="l"/>
                <a:pathLst>
                  <a:path h="544793" w="489207">
                    <a:moveTo>
                      <a:pt x="0" y="0"/>
                    </a:moveTo>
                    <a:lnTo>
                      <a:pt x="489207" y="0"/>
                    </a:lnTo>
                    <a:lnTo>
                      <a:pt x="489207" y="544793"/>
                    </a:lnTo>
                    <a:lnTo>
                      <a:pt x="0" y="544793"/>
                    </a:lnTo>
                    <a:close/>
                  </a:path>
                </a:pathLst>
              </a:custGeom>
              <a:solidFill>
                <a:srgbClr val="578466"/>
              </a:solidFill>
              <a:ln w="38100" cap="sq">
                <a:solidFill>
                  <a:srgbClr val="000000"/>
                </a:solidFill>
                <a:prstDash val="solid"/>
                <a:miter/>
              </a:ln>
            </p:spPr>
          </p:sp>
          <p:sp>
            <p:nvSpPr>
              <p:cNvPr name="TextBox 11" id="11"/>
              <p:cNvSpPr txBox="true"/>
              <p:nvPr/>
            </p:nvSpPr>
            <p:spPr>
              <a:xfrm>
                <a:off x="0" y="-66675"/>
                <a:ext cx="489207" cy="611468"/>
              </a:xfrm>
              <a:prstGeom prst="rect">
                <a:avLst/>
              </a:prstGeom>
            </p:spPr>
            <p:txBody>
              <a:bodyPr anchor="ctr" rtlCol="false" tIns="50800" lIns="50800" bIns="50800" rIns="50800"/>
              <a:lstStyle/>
              <a:p>
                <a:pPr algn="ctr">
                  <a:lnSpc>
                    <a:spcPts val="2572"/>
                  </a:lnSpc>
                </a:pPr>
              </a:p>
            </p:txBody>
          </p:sp>
        </p:grpSp>
        <p:grpSp>
          <p:nvGrpSpPr>
            <p:cNvPr name="Group 12" id="12"/>
            <p:cNvGrpSpPr/>
            <p:nvPr/>
          </p:nvGrpSpPr>
          <p:grpSpPr>
            <a:xfrm rot="0">
              <a:off x="0" y="2267783"/>
              <a:ext cx="2075040" cy="2310819"/>
              <a:chOff x="0" y="0"/>
              <a:chExt cx="489207" cy="544793"/>
            </a:xfrm>
          </p:grpSpPr>
          <p:sp>
            <p:nvSpPr>
              <p:cNvPr name="Freeform 13" id="13"/>
              <p:cNvSpPr/>
              <p:nvPr/>
            </p:nvSpPr>
            <p:spPr>
              <a:xfrm flipH="false" flipV="false" rot="0">
                <a:off x="0" y="0"/>
                <a:ext cx="489207" cy="544793"/>
              </a:xfrm>
              <a:custGeom>
                <a:avLst/>
                <a:gdLst/>
                <a:ahLst/>
                <a:cxnLst/>
                <a:rect r="r" b="b" t="t" l="l"/>
                <a:pathLst>
                  <a:path h="544793" w="489207">
                    <a:moveTo>
                      <a:pt x="0" y="0"/>
                    </a:moveTo>
                    <a:lnTo>
                      <a:pt x="489207" y="0"/>
                    </a:lnTo>
                    <a:lnTo>
                      <a:pt x="489207" y="544793"/>
                    </a:lnTo>
                    <a:lnTo>
                      <a:pt x="0" y="544793"/>
                    </a:lnTo>
                    <a:close/>
                  </a:path>
                </a:pathLst>
              </a:custGeom>
              <a:solidFill>
                <a:srgbClr val="2B5520"/>
              </a:solidFill>
              <a:ln w="38100" cap="sq">
                <a:solidFill>
                  <a:srgbClr val="000000"/>
                </a:solidFill>
                <a:prstDash val="solid"/>
                <a:miter/>
              </a:ln>
            </p:spPr>
          </p:sp>
          <p:sp>
            <p:nvSpPr>
              <p:cNvPr name="TextBox 14" id="14"/>
              <p:cNvSpPr txBox="true"/>
              <p:nvPr/>
            </p:nvSpPr>
            <p:spPr>
              <a:xfrm>
                <a:off x="0" y="-66675"/>
                <a:ext cx="489207" cy="611468"/>
              </a:xfrm>
              <a:prstGeom prst="rect">
                <a:avLst/>
              </a:prstGeom>
            </p:spPr>
            <p:txBody>
              <a:bodyPr anchor="ctr" rtlCol="false" tIns="50800" lIns="50800" bIns="50800" rIns="50800"/>
              <a:lstStyle/>
              <a:p>
                <a:pPr algn="ctr">
                  <a:lnSpc>
                    <a:spcPts val="2572"/>
                  </a:lnSpc>
                </a:pPr>
              </a:p>
            </p:txBody>
          </p:sp>
        </p:grpSp>
        <p:grpSp>
          <p:nvGrpSpPr>
            <p:cNvPr name="Group 15" id="15"/>
            <p:cNvGrpSpPr/>
            <p:nvPr/>
          </p:nvGrpSpPr>
          <p:grpSpPr>
            <a:xfrm rot="0">
              <a:off x="0" y="0"/>
              <a:ext cx="2075040" cy="2310819"/>
              <a:chOff x="0" y="0"/>
              <a:chExt cx="489207" cy="544793"/>
            </a:xfrm>
          </p:grpSpPr>
          <p:sp>
            <p:nvSpPr>
              <p:cNvPr name="Freeform 16" id="16"/>
              <p:cNvSpPr/>
              <p:nvPr/>
            </p:nvSpPr>
            <p:spPr>
              <a:xfrm flipH="false" flipV="false" rot="0">
                <a:off x="0" y="0"/>
                <a:ext cx="489207" cy="544793"/>
              </a:xfrm>
              <a:custGeom>
                <a:avLst/>
                <a:gdLst/>
                <a:ahLst/>
                <a:cxnLst/>
                <a:rect r="r" b="b" t="t" l="l"/>
                <a:pathLst>
                  <a:path h="544793" w="489207">
                    <a:moveTo>
                      <a:pt x="0" y="0"/>
                    </a:moveTo>
                    <a:lnTo>
                      <a:pt x="489207" y="0"/>
                    </a:lnTo>
                    <a:lnTo>
                      <a:pt x="489207" y="544793"/>
                    </a:lnTo>
                    <a:lnTo>
                      <a:pt x="0" y="544793"/>
                    </a:lnTo>
                    <a:close/>
                  </a:path>
                </a:pathLst>
              </a:custGeom>
              <a:solidFill>
                <a:srgbClr val="243F26"/>
              </a:solidFill>
              <a:ln w="38100" cap="sq">
                <a:solidFill>
                  <a:srgbClr val="000000"/>
                </a:solidFill>
                <a:prstDash val="solid"/>
                <a:miter/>
              </a:ln>
            </p:spPr>
          </p:sp>
          <p:sp>
            <p:nvSpPr>
              <p:cNvPr name="TextBox 17" id="17"/>
              <p:cNvSpPr txBox="true"/>
              <p:nvPr/>
            </p:nvSpPr>
            <p:spPr>
              <a:xfrm>
                <a:off x="0" y="-66675"/>
                <a:ext cx="489207" cy="611468"/>
              </a:xfrm>
              <a:prstGeom prst="rect">
                <a:avLst/>
              </a:prstGeom>
            </p:spPr>
            <p:txBody>
              <a:bodyPr anchor="ctr" rtlCol="false" tIns="50800" lIns="50800" bIns="50800" rIns="50800"/>
              <a:lstStyle/>
              <a:p>
                <a:pPr algn="ctr">
                  <a:lnSpc>
                    <a:spcPts val="2572"/>
                  </a:lnSpc>
                </a:pPr>
              </a:p>
            </p:txBody>
          </p:sp>
        </p:grpSp>
        <p:grpSp>
          <p:nvGrpSpPr>
            <p:cNvPr name="Group 18" id="18"/>
            <p:cNvGrpSpPr/>
            <p:nvPr/>
          </p:nvGrpSpPr>
          <p:grpSpPr>
            <a:xfrm rot="0">
              <a:off x="1155515" y="6760785"/>
              <a:ext cx="895560" cy="74485"/>
              <a:chOff x="0" y="0"/>
              <a:chExt cx="211135" cy="17560"/>
            </a:xfrm>
          </p:grpSpPr>
          <p:sp>
            <p:nvSpPr>
              <p:cNvPr name="Freeform 19" id="19"/>
              <p:cNvSpPr/>
              <p:nvPr/>
            </p:nvSpPr>
            <p:spPr>
              <a:xfrm flipH="false" flipV="false" rot="0">
                <a:off x="0" y="0"/>
                <a:ext cx="211135" cy="17560"/>
              </a:xfrm>
              <a:custGeom>
                <a:avLst/>
                <a:gdLst/>
                <a:ahLst/>
                <a:cxnLst/>
                <a:rect r="r" b="b" t="t" l="l"/>
                <a:pathLst>
                  <a:path h="17560" w="211135">
                    <a:moveTo>
                      <a:pt x="0" y="0"/>
                    </a:moveTo>
                    <a:lnTo>
                      <a:pt x="211135" y="0"/>
                    </a:lnTo>
                    <a:lnTo>
                      <a:pt x="211135" y="17560"/>
                    </a:lnTo>
                    <a:lnTo>
                      <a:pt x="0" y="17560"/>
                    </a:lnTo>
                    <a:close/>
                  </a:path>
                </a:pathLst>
              </a:custGeom>
              <a:solidFill>
                <a:srgbClr val="000000">
                  <a:alpha val="55686"/>
                </a:srgbClr>
              </a:solidFill>
            </p:spPr>
          </p:sp>
          <p:sp>
            <p:nvSpPr>
              <p:cNvPr name="TextBox 20" id="20"/>
              <p:cNvSpPr txBox="true"/>
              <p:nvPr/>
            </p:nvSpPr>
            <p:spPr>
              <a:xfrm>
                <a:off x="0" y="-66675"/>
                <a:ext cx="211135" cy="84235"/>
              </a:xfrm>
              <a:prstGeom prst="rect">
                <a:avLst/>
              </a:prstGeom>
            </p:spPr>
            <p:txBody>
              <a:bodyPr anchor="ctr" rtlCol="false" tIns="50800" lIns="50800" bIns="50800" rIns="50800"/>
              <a:lstStyle/>
              <a:p>
                <a:pPr algn="ctr">
                  <a:lnSpc>
                    <a:spcPts val="2572"/>
                  </a:lnSpc>
                </a:pPr>
              </a:p>
            </p:txBody>
          </p:sp>
        </p:grpSp>
        <p:sp>
          <p:nvSpPr>
            <p:cNvPr name="TextBox 21" id="21"/>
            <p:cNvSpPr txBox="true"/>
            <p:nvPr/>
          </p:nvSpPr>
          <p:spPr>
            <a:xfrm rot="5400000">
              <a:off x="451025" y="967927"/>
              <a:ext cx="2310819" cy="374965"/>
            </a:xfrm>
            <a:prstGeom prst="rect">
              <a:avLst/>
            </a:prstGeom>
          </p:spPr>
          <p:txBody>
            <a:bodyPr anchor="t" rtlCol="false" tIns="0" lIns="0" bIns="0" rIns="0">
              <a:spAutoFit/>
            </a:bodyPr>
            <a:lstStyle/>
            <a:p>
              <a:pPr algn="ctr">
                <a:lnSpc>
                  <a:spcPts val="2345"/>
                </a:lnSpc>
              </a:pPr>
              <a:r>
                <a:rPr lang="en-US" sz="1675">
                  <a:solidFill>
                    <a:srgbClr val="FFFFFF"/>
                  </a:solidFill>
                  <a:latin typeface="Glacial Indifference Bold Italics"/>
                </a:rPr>
                <a:t>tolA K/O</a:t>
              </a:r>
            </a:p>
          </p:txBody>
        </p:sp>
        <p:sp>
          <p:nvSpPr>
            <p:cNvPr name="TextBox 22" id="22"/>
            <p:cNvSpPr txBox="true"/>
            <p:nvPr/>
          </p:nvSpPr>
          <p:spPr>
            <a:xfrm rot="5400000">
              <a:off x="504373" y="5274526"/>
              <a:ext cx="2203938" cy="768581"/>
            </a:xfrm>
            <a:prstGeom prst="rect">
              <a:avLst/>
            </a:prstGeom>
          </p:spPr>
          <p:txBody>
            <a:bodyPr anchor="t" rtlCol="false" tIns="0" lIns="0" bIns="0" rIns="0">
              <a:spAutoFit/>
            </a:bodyPr>
            <a:lstStyle/>
            <a:p>
              <a:pPr algn="ctr">
                <a:lnSpc>
                  <a:spcPts val="2345"/>
                </a:lnSpc>
              </a:pPr>
              <a:r>
                <a:rPr lang="en-US" sz="1675">
                  <a:solidFill>
                    <a:srgbClr val="FFFFFF"/>
                  </a:solidFill>
                  <a:latin typeface="Glacial Indifference Bold"/>
                </a:rPr>
                <a:t>Recombinant RBP</a:t>
              </a:r>
            </a:p>
          </p:txBody>
        </p:sp>
        <p:sp>
          <p:nvSpPr>
            <p:cNvPr name="TextBox 23" id="23"/>
            <p:cNvSpPr txBox="true"/>
            <p:nvPr/>
          </p:nvSpPr>
          <p:spPr>
            <a:xfrm rot="5400000">
              <a:off x="479018" y="7681348"/>
              <a:ext cx="2310819" cy="768581"/>
            </a:xfrm>
            <a:prstGeom prst="rect">
              <a:avLst/>
            </a:prstGeom>
          </p:spPr>
          <p:txBody>
            <a:bodyPr anchor="t" rtlCol="false" tIns="0" lIns="0" bIns="0" rIns="0">
              <a:spAutoFit/>
            </a:bodyPr>
            <a:lstStyle/>
            <a:p>
              <a:pPr algn="ctr">
                <a:lnSpc>
                  <a:spcPts val="2345"/>
                </a:lnSpc>
              </a:pPr>
              <a:r>
                <a:rPr lang="en-US" sz="1675">
                  <a:solidFill>
                    <a:srgbClr val="FFFFFF"/>
                  </a:solidFill>
                  <a:latin typeface="Glacial Indifference Bold"/>
                </a:rPr>
                <a:t>Surface Nanobodies</a:t>
              </a:r>
            </a:p>
          </p:txBody>
        </p:sp>
        <p:grpSp>
          <p:nvGrpSpPr>
            <p:cNvPr name="Group 24" id="24"/>
            <p:cNvGrpSpPr/>
            <p:nvPr/>
          </p:nvGrpSpPr>
          <p:grpSpPr>
            <a:xfrm rot="0">
              <a:off x="1155515" y="4482362"/>
              <a:ext cx="895560" cy="74485"/>
              <a:chOff x="0" y="0"/>
              <a:chExt cx="211135" cy="17560"/>
            </a:xfrm>
          </p:grpSpPr>
          <p:sp>
            <p:nvSpPr>
              <p:cNvPr name="Freeform 25" id="25"/>
              <p:cNvSpPr/>
              <p:nvPr/>
            </p:nvSpPr>
            <p:spPr>
              <a:xfrm flipH="false" flipV="false" rot="0">
                <a:off x="0" y="0"/>
                <a:ext cx="211135" cy="17560"/>
              </a:xfrm>
              <a:custGeom>
                <a:avLst/>
                <a:gdLst/>
                <a:ahLst/>
                <a:cxnLst/>
                <a:rect r="r" b="b" t="t" l="l"/>
                <a:pathLst>
                  <a:path h="17560" w="211135">
                    <a:moveTo>
                      <a:pt x="0" y="0"/>
                    </a:moveTo>
                    <a:lnTo>
                      <a:pt x="211135" y="0"/>
                    </a:lnTo>
                    <a:lnTo>
                      <a:pt x="211135" y="17560"/>
                    </a:lnTo>
                    <a:lnTo>
                      <a:pt x="0" y="17560"/>
                    </a:lnTo>
                    <a:close/>
                  </a:path>
                </a:pathLst>
              </a:custGeom>
              <a:solidFill>
                <a:srgbClr val="000000">
                  <a:alpha val="55686"/>
                </a:srgbClr>
              </a:solidFill>
            </p:spPr>
          </p:sp>
          <p:sp>
            <p:nvSpPr>
              <p:cNvPr name="TextBox 26" id="26"/>
              <p:cNvSpPr txBox="true"/>
              <p:nvPr/>
            </p:nvSpPr>
            <p:spPr>
              <a:xfrm>
                <a:off x="0" y="-66675"/>
                <a:ext cx="211135" cy="84235"/>
              </a:xfrm>
              <a:prstGeom prst="rect">
                <a:avLst/>
              </a:prstGeom>
            </p:spPr>
            <p:txBody>
              <a:bodyPr anchor="ctr" rtlCol="false" tIns="50800" lIns="50800" bIns="50800" rIns="50800"/>
              <a:lstStyle/>
              <a:p>
                <a:pPr algn="ctr">
                  <a:lnSpc>
                    <a:spcPts val="2572"/>
                  </a:lnSpc>
                </a:pPr>
              </a:p>
            </p:txBody>
          </p:sp>
        </p:grpSp>
        <p:grpSp>
          <p:nvGrpSpPr>
            <p:cNvPr name="Group 27" id="27"/>
            <p:cNvGrpSpPr/>
            <p:nvPr/>
          </p:nvGrpSpPr>
          <p:grpSpPr>
            <a:xfrm rot="0">
              <a:off x="1139558" y="2203938"/>
              <a:ext cx="895560" cy="74485"/>
              <a:chOff x="0" y="0"/>
              <a:chExt cx="211135" cy="17560"/>
            </a:xfrm>
          </p:grpSpPr>
          <p:sp>
            <p:nvSpPr>
              <p:cNvPr name="Freeform 28" id="28"/>
              <p:cNvSpPr/>
              <p:nvPr/>
            </p:nvSpPr>
            <p:spPr>
              <a:xfrm flipH="false" flipV="false" rot="0">
                <a:off x="0" y="0"/>
                <a:ext cx="211135" cy="17560"/>
              </a:xfrm>
              <a:custGeom>
                <a:avLst/>
                <a:gdLst/>
                <a:ahLst/>
                <a:cxnLst/>
                <a:rect r="r" b="b" t="t" l="l"/>
                <a:pathLst>
                  <a:path h="17560" w="211135">
                    <a:moveTo>
                      <a:pt x="0" y="0"/>
                    </a:moveTo>
                    <a:lnTo>
                      <a:pt x="211135" y="0"/>
                    </a:lnTo>
                    <a:lnTo>
                      <a:pt x="211135" y="17560"/>
                    </a:lnTo>
                    <a:lnTo>
                      <a:pt x="0" y="17560"/>
                    </a:lnTo>
                    <a:close/>
                  </a:path>
                </a:pathLst>
              </a:custGeom>
              <a:solidFill>
                <a:srgbClr val="000000">
                  <a:alpha val="55686"/>
                </a:srgbClr>
              </a:solidFill>
            </p:spPr>
          </p:sp>
          <p:sp>
            <p:nvSpPr>
              <p:cNvPr name="TextBox 29" id="29"/>
              <p:cNvSpPr txBox="true"/>
              <p:nvPr/>
            </p:nvSpPr>
            <p:spPr>
              <a:xfrm>
                <a:off x="0" y="-66675"/>
                <a:ext cx="211135" cy="84235"/>
              </a:xfrm>
              <a:prstGeom prst="rect">
                <a:avLst/>
              </a:prstGeom>
            </p:spPr>
            <p:txBody>
              <a:bodyPr anchor="ctr" rtlCol="false" tIns="50800" lIns="50800" bIns="50800" rIns="50800"/>
              <a:lstStyle/>
              <a:p>
                <a:pPr algn="ctr">
                  <a:lnSpc>
                    <a:spcPts val="2572"/>
                  </a:lnSpc>
                </a:pPr>
              </a:p>
            </p:txBody>
          </p:sp>
        </p:grpSp>
        <p:grpSp>
          <p:nvGrpSpPr>
            <p:cNvPr name="Group 30" id="30"/>
            <p:cNvGrpSpPr/>
            <p:nvPr/>
          </p:nvGrpSpPr>
          <p:grpSpPr>
            <a:xfrm rot="0">
              <a:off x="0" y="9135448"/>
              <a:ext cx="2075040" cy="2310819"/>
              <a:chOff x="0" y="0"/>
              <a:chExt cx="489207" cy="544793"/>
            </a:xfrm>
          </p:grpSpPr>
          <p:sp>
            <p:nvSpPr>
              <p:cNvPr name="Freeform 31" id="31"/>
              <p:cNvSpPr/>
              <p:nvPr/>
            </p:nvSpPr>
            <p:spPr>
              <a:xfrm flipH="false" flipV="false" rot="0">
                <a:off x="0" y="0"/>
                <a:ext cx="489207" cy="544793"/>
              </a:xfrm>
              <a:custGeom>
                <a:avLst/>
                <a:gdLst/>
                <a:ahLst/>
                <a:cxnLst/>
                <a:rect r="r" b="b" t="t" l="l"/>
                <a:pathLst>
                  <a:path h="544793" w="489207">
                    <a:moveTo>
                      <a:pt x="0" y="0"/>
                    </a:moveTo>
                    <a:lnTo>
                      <a:pt x="489207" y="0"/>
                    </a:lnTo>
                    <a:lnTo>
                      <a:pt x="489207" y="544793"/>
                    </a:lnTo>
                    <a:lnTo>
                      <a:pt x="0" y="544793"/>
                    </a:lnTo>
                    <a:close/>
                  </a:path>
                </a:pathLst>
              </a:custGeom>
              <a:solidFill>
                <a:srgbClr val="6C977A"/>
              </a:solidFill>
              <a:ln w="38100" cap="sq">
                <a:solidFill>
                  <a:srgbClr val="000000"/>
                </a:solidFill>
                <a:prstDash val="solid"/>
                <a:miter/>
              </a:ln>
            </p:spPr>
          </p:sp>
          <p:sp>
            <p:nvSpPr>
              <p:cNvPr name="TextBox 32" id="32"/>
              <p:cNvSpPr txBox="true"/>
              <p:nvPr/>
            </p:nvSpPr>
            <p:spPr>
              <a:xfrm>
                <a:off x="0" y="-66675"/>
                <a:ext cx="489207" cy="611468"/>
              </a:xfrm>
              <a:prstGeom prst="rect">
                <a:avLst/>
              </a:prstGeom>
            </p:spPr>
            <p:txBody>
              <a:bodyPr anchor="ctr" rtlCol="false" tIns="50800" lIns="50800" bIns="50800" rIns="50800"/>
              <a:lstStyle/>
              <a:p>
                <a:pPr algn="ctr">
                  <a:lnSpc>
                    <a:spcPts val="2572"/>
                  </a:lnSpc>
                </a:pPr>
              </a:p>
            </p:txBody>
          </p:sp>
        </p:grpSp>
        <p:sp>
          <p:nvSpPr>
            <p:cNvPr name="TextBox 33" id="33"/>
            <p:cNvSpPr txBox="true"/>
            <p:nvPr/>
          </p:nvSpPr>
          <p:spPr>
            <a:xfrm rot="5400000">
              <a:off x="450933" y="3292501"/>
              <a:ext cx="2310819" cy="374965"/>
            </a:xfrm>
            <a:prstGeom prst="rect">
              <a:avLst/>
            </a:prstGeom>
          </p:spPr>
          <p:txBody>
            <a:bodyPr anchor="t" rtlCol="false" tIns="0" lIns="0" bIns="0" rIns="0">
              <a:spAutoFit/>
            </a:bodyPr>
            <a:lstStyle/>
            <a:p>
              <a:pPr algn="ctr">
                <a:lnSpc>
                  <a:spcPts val="2345"/>
                </a:lnSpc>
              </a:pPr>
              <a:r>
                <a:rPr lang="en-US" sz="1675">
                  <a:solidFill>
                    <a:srgbClr val="FFFFFF"/>
                  </a:solidFill>
                  <a:latin typeface="Glacial Indifference Bold"/>
                </a:rPr>
                <a:t>miRNA</a:t>
              </a:r>
            </a:p>
          </p:txBody>
        </p:sp>
      </p:grpSp>
      <p:grpSp>
        <p:nvGrpSpPr>
          <p:cNvPr name="Group 34" id="34"/>
          <p:cNvGrpSpPr/>
          <p:nvPr/>
        </p:nvGrpSpPr>
        <p:grpSpPr>
          <a:xfrm rot="0">
            <a:off x="1244600" y="581819"/>
            <a:ext cx="14952675" cy="9123363"/>
            <a:chOff x="0" y="0"/>
            <a:chExt cx="3938153" cy="2402861"/>
          </a:xfrm>
        </p:grpSpPr>
        <p:sp>
          <p:nvSpPr>
            <p:cNvPr name="Freeform 35" id="35"/>
            <p:cNvSpPr/>
            <p:nvPr/>
          </p:nvSpPr>
          <p:spPr>
            <a:xfrm flipH="false" flipV="false" rot="0">
              <a:off x="0" y="0"/>
              <a:ext cx="3938153" cy="2402861"/>
            </a:xfrm>
            <a:custGeom>
              <a:avLst/>
              <a:gdLst/>
              <a:ahLst/>
              <a:cxnLst/>
              <a:rect r="r" b="b" t="t" l="l"/>
              <a:pathLst>
                <a:path h="2402861" w="3938153">
                  <a:moveTo>
                    <a:pt x="0" y="0"/>
                  </a:moveTo>
                  <a:lnTo>
                    <a:pt x="3938153" y="0"/>
                  </a:lnTo>
                  <a:lnTo>
                    <a:pt x="3938153" y="2402861"/>
                  </a:lnTo>
                  <a:lnTo>
                    <a:pt x="0" y="2402861"/>
                  </a:lnTo>
                  <a:close/>
                </a:path>
              </a:pathLst>
            </a:custGeom>
            <a:solidFill>
              <a:srgbClr val="FFFFFF"/>
            </a:solidFill>
            <a:ln w="76200" cap="sq">
              <a:solidFill>
                <a:srgbClr val="000000"/>
              </a:solidFill>
              <a:prstDash val="solid"/>
              <a:miter/>
            </a:ln>
          </p:spPr>
        </p:sp>
        <p:sp>
          <p:nvSpPr>
            <p:cNvPr name="TextBox 36" id="36"/>
            <p:cNvSpPr txBox="true"/>
            <p:nvPr/>
          </p:nvSpPr>
          <p:spPr>
            <a:xfrm>
              <a:off x="0" y="-66675"/>
              <a:ext cx="3938153" cy="2469536"/>
            </a:xfrm>
            <a:prstGeom prst="rect">
              <a:avLst/>
            </a:prstGeom>
          </p:spPr>
          <p:txBody>
            <a:bodyPr anchor="ctr" rtlCol="false" tIns="50800" lIns="50800" bIns="50800" rIns="50800"/>
            <a:lstStyle/>
            <a:p>
              <a:pPr algn="ctr">
                <a:lnSpc>
                  <a:spcPts val="2572"/>
                </a:lnSpc>
              </a:pPr>
            </a:p>
          </p:txBody>
        </p:sp>
      </p:grpSp>
      <p:sp>
        <p:nvSpPr>
          <p:cNvPr name="Freeform 37" id="37"/>
          <p:cNvSpPr/>
          <p:nvPr/>
        </p:nvSpPr>
        <p:spPr>
          <a:xfrm flipH="false" flipV="false" rot="-5400000">
            <a:off x="-1134062" y="4491969"/>
            <a:ext cx="4621924" cy="1340358"/>
          </a:xfrm>
          <a:custGeom>
            <a:avLst/>
            <a:gdLst/>
            <a:ahLst/>
            <a:cxnLst/>
            <a:rect r="r" b="b" t="t" l="l"/>
            <a:pathLst>
              <a:path h="1340358" w="4621924">
                <a:moveTo>
                  <a:pt x="0" y="0"/>
                </a:moveTo>
                <a:lnTo>
                  <a:pt x="4621924" y="0"/>
                </a:lnTo>
                <a:lnTo>
                  <a:pt x="4621924" y="1340358"/>
                </a:lnTo>
                <a:lnTo>
                  <a:pt x="0" y="134035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8" id="38"/>
          <p:cNvSpPr/>
          <p:nvPr/>
        </p:nvSpPr>
        <p:spPr>
          <a:xfrm flipH="false" flipV="false" rot="0">
            <a:off x="7733613" y="3022812"/>
            <a:ext cx="8420770" cy="6235488"/>
          </a:xfrm>
          <a:custGeom>
            <a:avLst/>
            <a:gdLst/>
            <a:ahLst/>
            <a:cxnLst/>
            <a:rect r="r" b="b" t="t" l="l"/>
            <a:pathLst>
              <a:path h="6235488" w="8420770">
                <a:moveTo>
                  <a:pt x="0" y="0"/>
                </a:moveTo>
                <a:lnTo>
                  <a:pt x="8420769" y="0"/>
                </a:lnTo>
                <a:lnTo>
                  <a:pt x="8420769" y="6235488"/>
                </a:lnTo>
                <a:lnTo>
                  <a:pt x="0" y="6235488"/>
                </a:lnTo>
                <a:lnTo>
                  <a:pt x="0" y="0"/>
                </a:lnTo>
                <a:close/>
              </a:path>
            </a:pathLst>
          </a:custGeom>
          <a:blipFill>
            <a:blip r:embed="rId4"/>
            <a:stretch>
              <a:fillRect l="0" t="0" r="0" b="0"/>
            </a:stretch>
          </a:blipFill>
        </p:spPr>
      </p:sp>
      <p:sp>
        <p:nvSpPr>
          <p:cNvPr name="TextBox 39" id="39"/>
          <p:cNvSpPr txBox="true"/>
          <p:nvPr/>
        </p:nvSpPr>
        <p:spPr>
          <a:xfrm rot="0">
            <a:off x="2142868" y="1004765"/>
            <a:ext cx="13276268" cy="2018047"/>
          </a:xfrm>
          <a:prstGeom prst="rect">
            <a:avLst/>
          </a:prstGeom>
        </p:spPr>
        <p:txBody>
          <a:bodyPr anchor="t" rtlCol="false" tIns="0" lIns="0" bIns="0" rIns="0">
            <a:spAutoFit/>
          </a:bodyPr>
          <a:lstStyle/>
          <a:p>
            <a:pPr>
              <a:lnSpc>
                <a:spcPts val="7460"/>
              </a:lnSpc>
            </a:pPr>
            <a:r>
              <a:rPr lang="en-US" sz="7460" spc="-373">
                <a:solidFill>
                  <a:srgbClr val="242526"/>
                </a:solidFill>
                <a:latin typeface="Telegraf"/>
              </a:rPr>
              <a:t>Development of Novel Chassis for in vivo OMV overproduction</a:t>
            </a:r>
          </a:p>
        </p:txBody>
      </p:sp>
      <p:sp>
        <p:nvSpPr>
          <p:cNvPr name="TextBox 40" id="40"/>
          <p:cNvSpPr txBox="true"/>
          <p:nvPr/>
        </p:nvSpPr>
        <p:spPr>
          <a:xfrm rot="0">
            <a:off x="2142868" y="3441424"/>
            <a:ext cx="5295470" cy="5537157"/>
          </a:xfrm>
          <a:prstGeom prst="rect">
            <a:avLst/>
          </a:prstGeom>
        </p:spPr>
        <p:txBody>
          <a:bodyPr anchor="t" rtlCol="false" tIns="0" lIns="0" bIns="0" rIns="0">
            <a:spAutoFit/>
          </a:bodyPr>
          <a:lstStyle/>
          <a:p>
            <a:pPr>
              <a:lnSpc>
                <a:spcPts val="2746"/>
              </a:lnSpc>
            </a:pPr>
            <a:r>
              <a:rPr lang="en-US" sz="2496" spc="-124">
                <a:solidFill>
                  <a:srgbClr val="242526"/>
                </a:solidFill>
                <a:latin typeface="Telegraf Medium"/>
              </a:rPr>
              <a:t>Many Bacteria natively produce OMVs (which includes EcN). But for drug delivery, we require a larger number of it.</a:t>
            </a:r>
          </a:p>
          <a:p>
            <a:pPr>
              <a:lnSpc>
                <a:spcPts val="2746"/>
              </a:lnSpc>
            </a:pPr>
          </a:p>
          <a:p>
            <a:pPr>
              <a:lnSpc>
                <a:spcPts val="2746"/>
              </a:lnSpc>
            </a:pPr>
            <a:r>
              <a:rPr lang="en-US" sz="2496" spc="-124">
                <a:solidFill>
                  <a:srgbClr val="242526"/>
                </a:solidFill>
                <a:latin typeface="Telegraf Medium"/>
              </a:rPr>
              <a:t>tolA gene K/O in </a:t>
            </a:r>
            <a:r>
              <a:rPr lang="en-US" sz="2496" spc="-124" u="sng">
                <a:solidFill>
                  <a:srgbClr val="242526"/>
                </a:solidFill>
                <a:latin typeface="Telegraf Medium"/>
              </a:rPr>
              <a:t>E. coli</a:t>
            </a:r>
            <a:r>
              <a:rPr lang="en-US" sz="2496" spc="-124">
                <a:solidFill>
                  <a:srgbClr val="242526"/>
                </a:solidFill>
                <a:latin typeface="Telegraf Medium"/>
              </a:rPr>
              <a:t> have been shown to increase the OMV</a:t>
            </a:r>
          </a:p>
          <a:p>
            <a:pPr>
              <a:lnSpc>
                <a:spcPts val="2746"/>
              </a:lnSpc>
            </a:pPr>
            <a:r>
              <a:rPr lang="en-US" sz="2496" spc="-124">
                <a:solidFill>
                  <a:srgbClr val="242526"/>
                </a:solidFill>
                <a:latin typeface="Telegraf Medium"/>
              </a:rPr>
              <a:t> production in E. coli (especially K-12)</a:t>
            </a:r>
          </a:p>
          <a:p>
            <a:pPr>
              <a:lnSpc>
                <a:spcPts val="2746"/>
              </a:lnSpc>
            </a:pPr>
          </a:p>
          <a:p>
            <a:pPr>
              <a:lnSpc>
                <a:spcPts val="2746"/>
              </a:lnSpc>
            </a:pPr>
            <a:r>
              <a:rPr lang="en-US" sz="2496" spc="-124">
                <a:solidFill>
                  <a:srgbClr val="242526"/>
                </a:solidFill>
                <a:latin typeface="Telegraf Medium"/>
              </a:rPr>
              <a:t>For this we need to construct the sgRNA containing plasmid and the Cas9 Plasmid. </a:t>
            </a:r>
          </a:p>
          <a:p>
            <a:pPr>
              <a:lnSpc>
                <a:spcPts val="2746"/>
              </a:lnSpc>
            </a:pPr>
          </a:p>
          <a:p>
            <a:pPr>
              <a:lnSpc>
                <a:spcPts val="2746"/>
              </a:lnSpc>
            </a:pPr>
            <a:r>
              <a:rPr lang="en-US" sz="2496" spc="-124">
                <a:solidFill>
                  <a:srgbClr val="242526"/>
                </a:solidFill>
                <a:latin typeface="Telegraf Medium"/>
              </a:rPr>
              <a:t>Substituting the gene with lambda-Red is quite prevalent as a Reporter sequence.</a:t>
            </a:r>
          </a:p>
        </p:txBody>
      </p:sp>
      <p:sp>
        <p:nvSpPr>
          <p:cNvPr name="TextBox 41" id="41"/>
          <p:cNvSpPr txBox="true"/>
          <p:nvPr/>
        </p:nvSpPr>
        <p:spPr>
          <a:xfrm rot="5400000">
            <a:off x="15783161" y="8189985"/>
            <a:ext cx="1733114" cy="585960"/>
          </a:xfrm>
          <a:prstGeom prst="rect">
            <a:avLst/>
          </a:prstGeom>
        </p:spPr>
        <p:txBody>
          <a:bodyPr anchor="t" rtlCol="false" tIns="0" lIns="0" bIns="0" rIns="0">
            <a:spAutoFit/>
          </a:bodyPr>
          <a:lstStyle/>
          <a:p>
            <a:pPr algn="ctr">
              <a:lnSpc>
                <a:spcPts val="2345"/>
              </a:lnSpc>
            </a:pPr>
            <a:r>
              <a:rPr lang="en-US" sz="1675">
                <a:solidFill>
                  <a:srgbClr val="FFFFFF"/>
                </a:solidFill>
                <a:latin typeface="Glacial Indifference Bold"/>
              </a:rPr>
              <a:t>Cre-Lox Gene Regulation</a:t>
            </a:r>
          </a:p>
        </p:txBody>
      </p:sp>
      <p:sp>
        <p:nvSpPr>
          <p:cNvPr name="TextBox 42" id="42"/>
          <p:cNvSpPr txBox="true"/>
          <p:nvPr/>
        </p:nvSpPr>
        <p:spPr>
          <a:xfrm rot="0">
            <a:off x="274295" y="9684241"/>
            <a:ext cx="148838" cy="449364"/>
          </a:xfrm>
          <a:prstGeom prst="rect">
            <a:avLst/>
          </a:prstGeom>
        </p:spPr>
        <p:txBody>
          <a:bodyPr anchor="t" rtlCol="false" tIns="0" lIns="0" bIns="0" rIns="0">
            <a:spAutoFit/>
          </a:bodyPr>
          <a:lstStyle/>
          <a:p>
            <a:pPr algn="ctr">
              <a:lnSpc>
                <a:spcPts val="3706"/>
              </a:lnSpc>
              <a:spcBef>
                <a:spcPct val="0"/>
              </a:spcBef>
            </a:pPr>
            <a:r>
              <a:rPr lang="en-US" sz="2288">
                <a:solidFill>
                  <a:srgbClr val="000000"/>
                </a:solidFill>
                <a:latin typeface="Glacial Indifference"/>
              </a:rPr>
              <a:t>9</a:t>
            </a:r>
          </a:p>
        </p:txBody>
      </p:sp>
    </p:spTree>
  </p:cSld>
  <p:clrMapOvr>
    <a:masterClrMapping/>
  </p:clrMapOvr>
  <p:transition spd="slow">
    <p:cover dir="l"/>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DAF_-Y74jmU</dc:identifier>
  <dcterms:modified xsi:type="dcterms:W3CDTF">2011-08-01T06:04:30Z</dcterms:modified>
  <cp:revision>1</cp:revision>
  <dc:title>Cancer Gene Therapy Proposal</dc:title>
</cp:coreProperties>
</file>